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8" r:id="rId3"/>
    <p:sldId id="258" r:id="rId4"/>
    <p:sldId id="259" r:id="rId5"/>
    <p:sldId id="309" r:id="rId6"/>
    <p:sldId id="329" r:id="rId7"/>
    <p:sldId id="310" r:id="rId8"/>
    <p:sldId id="338" r:id="rId9"/>
    <p:sldId id="261" r:id="rId10"/>
    <p:sldId id="263" r:id="rId11"/>
    <p:sldId id="339" r:id="rId12"/>
    <p:sldId id="264" r:id="rId13"/>
    <p:sldId id="265" r:id="rId14"/>
    <p:sldId id="311" r:id="rId15"/>
    <p:sldId id="347" r:id="rId16"/>
    <p:sldId id="348" r:id="rId17"/>
    <p:sldId id="312" r:id="rId18"/>
    <p:sldId id="331" r:id="rId19"/>
    <p:sldId id="340" r:id="rId20"/>
    <p:sldId id="341" r:id="rId21"/>
    <p:sldId id="342" r:id="rId22"/>
    <p:sldId id="343" r:id="rId23"/>
    <p:sldId id="344" r:id="rId24"/>
    <p:sldId id="345" r:id="rId25"/>
    <p:sldId id="346" r:id="rId26"/>
    <p:sldId id="327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 snapToGrid="0">
      <p:cViewPr>
        <p:scale>
          <a:sx n="88" d="100"/>
          <a:sy n="88" d="100"/>
        </p:scale>
        <p:origin x="-132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FE53-FCAC-408A-9D25-A601A44D2B28}" type="datetimeFigureOut">
              <a:rPr lang="sl-SI" smtClean="0"/>
              <a:t>19.2.2025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4DC7-B76C-4DAD-8FC9-F57B0A01092B}" type="slidenum">
              <a:rPr lang="sl-SI" smtClean="0"/>
              <a:t>‹#›</a:t>
            </a:fld>
            <a:endParaRPr lang="sl-S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29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katoliska-cerkev.si/media/datoteke/2024/Norme%20za%20podelitev%20svetoletnega%20odpustka(1)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xmlns="" id="{074B6F29-4A84-4B93-81EE-C479BD8FAC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06C8ED49-B5B6-4FFA-908A-3D67B27EE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2047" y="935646"/>
            <a:ext cx="4851190" cy="4968016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ED31B43E-14D8-49D6-8A74-155B6F965E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087364" y="228600"/>
            <a:ext cx="2851523" cy="6638625"/>
            <a:chOff x="2487613" y="285750"/>
            <a:chExt cx="2428875" cy="5654676"/>
          </a:xfrm>
        </p:grpSpPr>
        <p:sp>
          <p:nvSpPr>
            <p:cNvPr id="52" name="Freeform 11">
              <a:extLst>
                <a:ext uri="{FF2B5EF4-FFF2-40B4-BE49-F238E27FC236}">
                  <a16:creationId xmlns:a16="http://schemas.microsoft.com/office/drawing/2014/main" xmlns="" id="{4EE596F5-C49E-442C-96B1-D8E81C134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53" name="Freeform 12">
              <a:extLst>
                <a:ext uri="{FF2B5EF4-FFF2-40B4-BE49-F238E27FC236}">
                  <a16:creationId xmlns:a16="http://schemas.microsoft.com/office/drawing/2014/main" xmlns="" id="{6D2E5024-F563-4BDB-A456-DF93C6AB0DA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54" name="Freeform 13">
              <a:extLst>
                <a:ext uri="{FF2B5EF4-FFF2-40B4-BE49-F238E27FC236}">
                  <a16:creationId xmlns:a16="http://schemas.microsoft.com/office/drawing/2014/main" xmlns="" id="{7CF83C6C-0CE4-4A91-A960-2C7417D681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55" name="Freeform 14">
              <a:extLst>
                <a:ext uri="{FF2B5EF4-FFF2-40B4-BE49-F238E27FC236}">
                  <a16:creationId xmlns:a16="http://schemas.microsoft.com/office/drawing/2014/main" xmlns="" id="{77D64E65-E73C-4F2A-A7C5-0F89E9507E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56" name="Freeform 15">
              <a:extLst>
                <a:ext uri="{FF2B5EF4-FFF2-40B4-BE49-F238E27FC236}">
                  <a16:creationId xmlns:a16="http://schemas.microsoft.com/office/drawing/2014/main" xmlns="" id="{BE45B67B-A961-4F4F-9C79-DEF19F5478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57" name="Freeform 16">
              <a:extLst>
                <a:ext uri="{FF2B5EF4-FFF2-40B4-BE49-F238E27FC236}">
                  <a16:creationId xmlns:a16="http://schemas.microsoft.com/office/drawing/2014/main" xmlns="" id="{33B76422-F50E-461E-B806-7EA7B056E48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58" name="Freeform 17">
              <a:extLst>
                <a:ext uri="{FF2B5EF4-FFF2-40B4-BE49-F238E27FC236}">
                  <a16:creationId xmlns:a16="http://schemas.microsoft.com/office/drawing/2014/main" xmlns="" id="{6139CA2B-F96B-4560-B62E-8627BEAE3A4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59" name="Freeform 18">
              <a:extLst>
                <a:ext uri="{FF2B5EF4-FFF2-40B4-BE49-F238E27FC236}">
                  <a16:creationId xmlns:a16="http://schemas.microsoft.com/office/drawing/2014/main" xmlns="" id="{962B66FE-B8C4-4595-AD04-78389BA060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60" name="Freeform 19">
              <a:extLst>
                <a:ext uri="{FF2B5EF4-FFF2-40B4-BE49-F238E27FC236}">
                  <a16:creationId xmlns:a16="http://schemas.microsoft.com/office/drawing/2014/main" xmlns="" id="{BAFED7D8-F53E-43E6-80C2-8DB4EE3165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61" name="Freeform 20">
              <a:extLst>
                <a:ext uri="{FF2B5EF4-FFF2-40B4-BE49-F238E27FC236}">
                  <a16:creationId xmlns:a16="http://schemas.microsoft.com/office/drawing/2014/main" xmlns="" id="{AE3DA1AA-AC40-4385-9594-47D11FDFEC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62" name="Freeform 21">
              <a:extLst>
                <a:ext uri="{FF2B5EF4-FFF2-40B4-BE49-F238E27FC236}">
                  <a16:creationId xmlns:a16="http://schemas.microsoft.com/office/drawing/2014/main" xmlns="" id="{ADF3EB4E-E45C-4076-99A6-2716F88FB7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63" name="Freeform 22">
              <a:extLst>
                <a:ext uri="{FF2B5EF4-FFF2-40B4-BE49-F238E27FC236}">
                  <a16:creationId xmlns:a16="http://schemas.microsoft.com/office/drawing/2014/main" xmlns="" id="{5BA0016D-B39E-4FFC-8C13-0A766D45300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xmlns="" id="{83D064BE-68E3-4CC5-B57C-BA6A65106A3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114579" y="-786"/>
            <a:ext cx="2356675" cy="6854040"/>
            <a:chOff x="6627813" y="194833"/>
            <a:chExt cx="1952625" cy="5678918"/>
          </a:xfrm>
        </p:grpSpPr>
        <p:sp>
          <p:nvSpPr>
            <p:cNvPr id="66" name="Freeform 27">
              <a:extLst>
                <a:ext uri="{FF2B5EF4-FFF2-40B4-BE49-F238E27FC236}">
                  <a16:creationId xmlns:a16="http://schemas.microsoft.com/office/drawing/2014/main" xmlns="" id="{C11D9C32-9A0D-40D2-A51D-6FAE6E52F46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67" name="Freeform 28">
              <a:extLst>
                <a:ext uri="{FF2B5EF4-FFF2-40B4-BE49-F238E27FC236}">
                  <a16:creationId xmlns:a16="http://schemas.microsoft.com/office/drawing/2014/main" xmlns="" id="{2A2977EF-829B-4437-A11D-D7067040BB3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68" name="Freeform 29">
              <a:extLst>
                <a:ext uri="{FF2B5EF4-FFF2-40B4-BE49-F238E27FC236}">
                  <a16:creationId xmlns:a16="http://schemas.microsoft.com/office/drawing/2014/main" xmlns="" id="{5D1B18C4-909B-4B51-AE9E-F593533E9D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69" name="Freeform 30">
              <a:extLst>
                <a:ext uri="{FF2B5EF4-FFF2-40B4-BE49-F238E27FC236}">
                  <a16:creationId xmlns:a16="http://schemas.microsoft.com/office/drawing/2014/main" xmlns="" id="{6A0933FB-8B06-4F6F-8A48-9E4DBF0B3D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70" name="Freeform 31">
              <a:extLst>
                <a:ext uri="{FF2B5EF4-FFF2-40B4-BE49-F238E27FC236}">
                  <a16:creationId xmlns:a16="http://schemas.microsoft.com/office/drawing/2014/main" xmlns="" id="{14889E6C-E7DD-498B-A6B1-0B164AC4A9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71" name="Freeform 32">
              <a:extLst>
                <a:ext uri="{FF2B5EF4-FFF2-40B4-BE49-F238E27FC236}">
                  <a16:creationId xmlns:a16="http://schemas.microsoft.com/office/drawing/2014/main" xmlns="" id="{E61CA63D-C3FC-4DDE-B4D8-DCF94A9E89D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72" name="Freeform 33">
              <a:extLst>
                <a:ext uri="{FF2B5EF4-FFF2-40B4-BE49-F238E27FC236}">
                  <a16:creationId xmlns:a16="http://schemas.microsoft.com/office/drawing/2014/main" xmlns="" id="{4C9F2517-1B43-4C45-9425-C89C3E57EF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73" name="Freeform 34">
              <a:extLst>
                <a:ext uri="{FF2B5EF4-FFF2-40B4-BE49-F238E27FC236}">
                  <a16:creationId xmlns:a16="http://schemas.microsoft.com/office/drawing/2014/main" xmlns="" id="{8BDBE04C-E279-4537-AE1A-CDB84AEEDD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74" name="Freeform 35">
              <a:extLst>
                <a:ext uri="{FF2B5EF4-FFF2-40B4-BE49-F238E27FC236}">
                  <a16:creationId xmlns:a16="http://schemas.microsoft.com/office/drawing/2014/main" xmlns="" id="{C323EB0A-EA25-475F-B460-847C9C077E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75" name="Freeform 36">
              <a:extLst>
                <a:ext uri="{FF2B5EF4-FFF2-40B4-BE49-F238E27FC236}">
                  <a16:creationId xmlns:a16="http://schemas.microsoft.com/office/drawing/2014/main" xmlns="" id="{0015CF64-E765-4912-94E6-9E4994DCBF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76" name="Freeform 37">
              <a:extLst>
                <a:ext uri="{FF2B5EF4-FFF2-40B4-BE49-F238E27FC236}">
                  <a16:creationId xmlns:a16="http://schemas.microsoft.com/office/drawing/2014/main" xmlns="" id="{641E494D-BD00-4870-A56E-3A5B0B9276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77" name="Freeform 38">
              <a:extLst>
                <a:ext uri="{FF2B5EF4-FFF2-40B4-BE49-F238E27FC236}">
                  <a16:creationId xmlns:a16="http://schemas.microsoft.com/office/drawing/2014/main" xmlns="" id="{030A020E-6417-45D0-9E3E-E4776BB2F78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40AC56B-1629-4134-A6CE-5E96DDF56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4603" y="1023838"/>
            <a:ext cx="3181597" cy="3841735"/>
          </a:xfrm>
        </p:spPr>
        <p:txBody>
          <a:bodyPr>
            <a:normAutofit fontScale="90000"/>
          </a:bodyPr>
          <a:lstStyle/>
          <a:p>
            <a:r>
              <a:rPr lang="sl-SI" sz="4400" b="1" dirty="0"/>
              <a:t>SREČANJE IZREDNIH DELILCEV OBHAJILA 2025</a:t>
            </a:r>
            <a:br>
              <a:rPr lang="sl-SI" sz="4400" b="1" dirty="0"/>
            </a:br>
            <a:r>
              <a:rPr lang="sl-SI" sz="1800" b="1" dirty="0"/>
              <a:t/>
            </a:r>
            <a:br>
              <a:rPr lang="sl-SI" sz="1800" b="1" dirty="0"/>
            </a:br>
            <a:r>
              <a:rPr lang="sl-SI" sz="2000" b="1" dirty="0"/>
              <a:t>Škofija Koper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594C5DAB-4E07-492A-B5D5-B37C885C4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4602" y="5050910"/>
            <a:ext cx="3181598" cy="1126283"/>
          </a:xfrm>
        </p:spPr>
        <p:txBody>
          <a:bodyPr>
            <a:normAutofit/>
          </a:bodyPr>
          <a:lstStyle/>
          <a:p>
            <a:r>
              <a:rPr lang="sl-SI" b="1" dirty="0"/>
              <a:t>Sobota, 15. 2. 2025 ob 9.00</a:t>
            </a:r>
          </a:p>
          <a:p>
            <a:r>
              <a:rPr lang="sl-SI" b="1" i="1" dirty="0"/>
              <a:t>Župnija Koper sveti Marko</a:t>
            </a:r>
          </a:p>
        </p:txBody>
      </p:sp>
      <p:pic>
        <p:nvPicPr>
          <p:cNvPr id="5" name="Slika 4" descr="Slika, ki vsebuje besede logotip, sličica, grafika, simbol&#10;&#10;Opis je samodejno ustvarjen">
            <a:extLst>
              <a:ext uri="{FF2B5EF4-FFF2-40B4-BE49-F238E27FC236}">
                <a16:creationId xmlns:a16="http://schemas.microsoft.com/office/drawing/2014/main" xmlns="" id="{F90B3832-9498-76DA-684C-43D1AC2ED27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14" r="-5" b="-5"/>
          <a:stretch/>
        </p:blipFill>
        <p:spPr>
          <a:xfrm>
            <a:off x="627855" y="940147"/>
            <a:ext cx="4817162" cy="4946440"/>
          </a:xfrm>
          <a:prstGeom prst="rect">
            <a:avLst/>
          </a:prstGeom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9A2B6FDB-5181-44FE-981E-401DD6DED4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87355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l-SI"/>
          </a:p>
        </p:txBody>
      </p:sp>
      <p:sp>
        <p:nvSpPr>
          <p:cNvPr id="81" name="Freeform 33">
            <a:extLst>
              <a:ext uri="{FF2B5EF4-FFF2-40B4-BE49-F238E27FC236}">
                <a16:creationId xmlns:a16="http://schemas.microsoft.com/office/drawing/2014/main" xmlns="" id="{C3389666-1B7F-496F-A541-289F8A73CE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087355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75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B295B4D8-ECB7-442C-A8B3-90D0907ED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959" y="576012"/>
            <a:ext cx="9058291" cy="61551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l-SI" sz="2300" dirty="0"/>
              <a:t>2. Očisti naša srca in razsvetli naš razum, da bomo v polnosti doumeli in sprejeli dar odrešenja ter se po zakramentih osebno srečali s tvojim Sinom in našim Gospodom Jezusom Kristusom.</a:t>
            </a:r>
          </a:p>
          <a:p>
            <a:pPr marL="0" indent="0" algn="just">
              <a:buNone/>
            </a:pPr>
            <a:endParaRPr lang="sl-SI" sz="2200" b="1" dirty="0"/>
          </a:p>
          <a:p>
            <a:pPr marL="0" indent="0" algn="just">
              <a:buNone/>
            </a:pPr>
            <a:r>
              <a:rPr lang="sl-SI" sz="2200" b="1" dirty="0"/>
              <a:t>Vsi: Oče naš, usliši nas. </a:t>
            </a:r>
          </a:p>
          <a:p>
            <a:pPr marL="0" indent="0" algn="just">
              <a:buNone/>
            </a:pPr>
            <a:endParaRPr lang="sl-SI" sz="2200" dirty="0"/>
          </a:p>
          <a:p>
            <a:pPr marL="0" indent="0" algn="just">
              <a:buNone/>
            </a:pPr>
            <a:r>
              <a:rPr lang="sl-SI" sz="2200" dirty="0"/>
              <a:t>3. Uči nas prepoznavati tvojo ljubečo navzočnost v vsakem trenutku našega življenja in pošlji nam svojega Duha, da bo tudi v preizkušnjah v nas ohranjal živi plamen upanja.</a:t>
            </a:r>
          </a:p>
          <a:p>
            <a:pPr marL="0" indent="0" algn="just">
              <a:buNone/>
            </a:pPr>
            <a:endParaRPr lang="sl-SI" sz="2200" dirty="0"/>
          </a:p>
          <a:p>
            <a:pPr marL="0" indent="0" algn="just">
              <a:buNone/>
            </a:pPr>
            <a:r>
              <a:rPr lang="sl-SI" sz="2200" b="1" dirty="0"/>
              <a:t>Vsi: Oče naš, usliši nas. </a:t>
            </a:r>
          </a:p>
          <a:p>
            <a:pPr marL="0" indent="0" algn="just">
              <a:buNone/>
            </a:pPr>
            <a:endParaRPr lang="sl-SI" sz="2200" dirty="0"/>
          </a:p>
          <a:p>
            <a:pPr marL="0" indent="0" algn="just">
              <a:buNone/>
            </a:pPr>
            <a:r>
              <a:rPr lang="sl-SI" sz="2200" dirty="0"/>
              <a:t>4. Na naših romanjih nam odpiraj oči za veličino tvojega stvarstva ter za bogastvo kultur in umetniških del, da bomo v njih prepoznavali tvojo lepoto in se še globlje povezali s teboj.</a:t>
            </a:r>
          </a:p>
          <a:p>
            <a:pPr marL="0" indent="0" algn="just">
              <a:buNone/>
            </a:pPr>
            <a:endParaRPr lang="sl-SI" sz="2200" dirty="0"/>
          </a:p>
          <a:p>
            <a:pPr marL="0" indent="0" algn="just">
              <a:buNone/>
            </a:pPr>
            <a:r>
              <a:rPr lang="sl-SI" sz="2200" b="1" dirty="0"/>
              <a:t>Vsi: Oče naš, usliši nas. </a:t>
            </a:r>
          </a:p>
          <a:p>
            <a:pPr marL="0" indent="0" algn="just">
              <a:buNone/>
            </a:pPr>
            <a:endParaRPr lang="sl-SI" sz="2200" dirty="0"/>
          </a:p>
          <a:p>
            <a:pPr marL="0" indent="0" algn="just">
              <a:buNone/>
            </a:pPr>
            <a:endParaRPr lang="sl-SI" sz="2200" dirty="0"/>
          </a:p>
          <a:p>
            <a:pPr marL="0" indent="0" algn="just">
              <a:buNone/>
            </a:pPr>
            <a:endParaRPr lang="sl-SI" sz="2200" dirty="0"/>
          </a:p>
        </p:txBody>
      </p:sp>
    </p:spTree>
    <p:extLst>
      <p:ext uri="{BB962C8B-B14F-4D97-AF65-F5344CB8AC3E}">
        <p14:creationId xmlns:p14="http://schemas.microsoft.com/office/powerpoint/2010/main" val="1906290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3EA215A-8E8E-3087-9F6F-11DEE51C91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913CCDF8-09F6-74CE-834A-DCB60B52D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6468" y="1236740"/>
            <a:ext cx="9058291" cy="58770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l-SI" sz="2200" dirty="0"/>
              <a:t>5. Poživljaj navdušenje in ustvarjalnost v vseh mladih, da bodo, zvesti svojemu poslanstvu, sol in kvas za vse generacije ter konkretno znamenje upanja za prihodnost sveta.</a:t>
            </a:r>
          </a:p>
          <a:p>
            <a:pPr marL="0" indent="0" algn="just">
              <a:buNone/>
            </a:pPr>
            <a:endParaRPr lang="sl-SI" sz="2200" dirty="0"/>
          </a:p>
          <a:p>
            <a:pPr marL="0" indent="0" algn="just">
              <a:buNone/>
            </a:pPr>
            <a:r>
              <a:rPr lang="sl-SI" sz="2200" b="1" dirty="0"/>
              <a:t>Vsi: Oče naš, usliši nas. </a:t>
            </a:r>
          </a:p>
          <a:p>
            <a:pPr marL="0" indent="0" algn="just">
              <a:buNone/>
            </a:pPr>
            <a:endParaRPr lang="sl-SI" sz="2200" dirty="0"/>
          </a:p>
          <a:p>
            <a:pPr marL="0" indent="0" algn="just">
              <a:buNone/>
            </a:pPr>
            <a:r>
              <a:rPr lang="sl-SI" sz="2200" dirty="0"/>
              <a:t>Voditelj: Nebeški Oče, usliši našo molitev: naj vsak človek spozna tebe, edinega pravega Boga in njega, ki si ga poslal, Jezusa Kristusa, tvojega Sina, ki živi in kraljuje na veke vekov.</a:t>
            </a:r>
          </a:p>
          <a:p>
            <a:pPr marL="0" indent="0" algn="just">
              <a:buNone/>
            </a:pPr>
            <a:endParaRPr lang="sl-SI" sz="2200" dirty="0"/>
          </a:p>
          <a:p>
            <a:pPr marL="0" indent="0" algn="just">
              <a:buNone/>
            </a:pPr>
            <a:r>
              <a:rPr lang="sl-SI" sz="2200" b="1" dirty="0"/>
              <a:t>Vsi:  Amen.</a:t>
            </a:r>
          </a:p>
          <a:p>
            <a:pPr marL="0" indent="0" algn="just">
              <a:buNone/>
            </a:pPr>
            <a:endParaRPr lang="sl-SI" sz="2200" dirty="0"/>
          </a:p>
          <a:p>
            <a:pPr marL="0" indent="0" algn="just">
              <a:buNone/>
            </a:pPr>
            <a:endParaRPr lang="sl-SI" sz="2200" dirty="0"/>
          </a:p>
          <a:p>
            <a:pPr marL="0" indent="0" algn="just">
              <a:buNone/>
            </a:pPr>
            <a:endParaRPr lang="sl-SI" sz="2200" dirty="0"/>
          </a:p>
        </p:txBody>
      </p:sp>
    </p:spTree>
    <p:extLst>
      <p:ext uri="{BB962C8B-B14F-4D97-AF65-F5344CB8AC3E}">
        <p14:creationId xmlns:p14="http://schemas.microsoft.com/office/powerpoint/2010/main" val="2898234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11085A2E-BE0C-44B3-BD20-15D7414EE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2225" y="0"/>
            <a:ext cx="8915400" cy="68580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l-SI" sz="22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l-SI" sz="220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sl-SI" sz="220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sl-SI" sz="220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sl-SI" sz="220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sl-SI" sz="220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sl-SI" sz="220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3000" b="1" dirty="0"/>
              <a:t>Očenaš…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l-SI" sz="2200" b="1" dirty="0"/>
          </a:p>
        </p:txBody>
      </p:sp>
    </p:spTree>
    <p:extLst>
      <p:ext uri="{BB962C8B-B14F-4D97-AF65-F5344CB8AC3E}">
        <p14:creationId xmlns:p14="http://schemas.microsoft.com/office/powerpoint/2010/main" val="1899343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7D14C77-9D0B-4FE7-B79D-4907D6C61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7743" y="445812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sl-SI" b="1" dirty="0"/>
              <a:t>Molitev ob jubileju: (vsi skupaj)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FFEBFFE8-7358-433F-B6EE-62083234B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4883" y="1439948"/>
            <a:ext cx="8454609" cy="5202315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sl-SI" sz="2000" b="1" dirty="0"/>
              <a:t>Nebeški Oče, vera, ki si nam jo dal v tvojem Sinu Jezusu Kristusu, našem bratu, in plamen ljubezni,  ki ga je Sveti Duh izlil v naša srca, naj v nas prebujata blagoslovljeno upanje v prihod tvojega kraljestva.</a:t>
            </a:r>
          </a:p>
          <a:p>
            <a:pPr marL="0" indent="0" algn="ctr">
              <a:spcBef>
                <a:spcPts val="0"/>
              </a:spcBef>
              <a:buNone/>
            </a:pPr>
            <a:endParaRPr lang="sl-SI" sz="20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sl-SI" sz="2000" b="1" dirty="0"/>
              <a:t>Naj nas tvoja milost preobrazi, da bomo marljivo gojili seme evangelija, ki bo prekvasilo človeštvo in ves svet, ko zaupno pričakujemo novo nebo in novo zemljo, v katerem bodo premagane sile zla in se bo za vselej razodela tvoja slava.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sl-SI" sz="2000" b="1" dirty="0"/>
              <a:t>Naj milost jubileja v nas, romarjih upanja, oživlja hrepenenje po nebeških dobrinah in na ves svet izliva veselje in mir našega Odrešenika.</a:t>
            </a:r>
          </a:p>
          <a:p>
            <a:pPr marL="0" indent="0" algn="ctr">
              <a:spcBef>
                <a:spcPts val="0"/>
              </a:spcBef>
              <a:buNone/>
            </a:pPr>
            <a:endParaRPr lang="sl-SI" sz="20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sl-SI" sz="2000" b="1" dirty="0"/>
              <a:t>Tebi, blagoslovljeni in večni Bog, bodi hvala in slava na veke vekov.</a:t>
            </a:r>
          </a:p>
          <a:p>
            <a:pPr marL="0" indent="0" algn="ctr">
              <a:spcBef>
                <a:spcPts val="0"/>
              </a:spcBef>
              <a:buNone/>
            </a:pPr>
            <a:endParaRPr lang="sl-SI" sz="20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sl-SI" sz="2000" b="1" dirty="0"/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2586784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7D14C77-9D0B-4FE7-B79D-4907D6C61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15737"/>
            <a:ext cx="8911687" cy="1280890"/>
          </a:xfrm>
        </p:spPr>
        <p:txBody>
          <a:bodyPr/>
          <a:lstStyle/>
          <a:p>
            <a:pPr algn="ctr"/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FFEBFFE8-7358-433F-B6EE-62083234B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4649" y="963226"/>
            <a:ext cx="8454609" cy="589477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sl-SI" sz="2000" b="1" dirty="0"/>
              <a:t>Molimo: </a:t>
            </a:r>
          </a:p>
          <a:p>
            <a:pPr marL="0" indent="0" algn="ctr">
              <a:spcBef>
                <a:spcPts val="0"/>
              </a:spcBef>
              <a:buNone/>
            </a:pPr>
            <a:endParaRPr lang="sl-SI" sz="20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sl-SI" sz="2000" dirty="0"/>
              <a:t>Usmiljeni Bog,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sl-SI" sz="2000" dirty="0"/>
              <a:t>v svojem edinorojenem Sinu si dal človeštvu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sl-SI" sz="2000" dirty="0"/>
              <a:t>zdravilo odrešenja in milost večnega življenja.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sl-SI" sz="2000" dirty="0"/>
              <a:t>Podeli vsem prerojenim v Kristusu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sl-SI" sz="2000" dirty="0"/>
              <a:t>željo in moč, da bodo izpolnili, kar zapoveduješ,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sl-SI" sz="2000" dirty="0"/>
              <a:t>in da bo ljudstvo, poklicano v tvoje kraljestvo,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sl-SI" sz="2000" dirty="0"/>
              <a:t>ostalo trdno v veri, radostno v upanju in dejavno v ljubezni.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sl-SI" sz="2000" dirty="0"/>
              <a:t>Po našem Gospodu Jezusu Kristusu, tvojem Sinu,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sl-SI" sz="2000" dirty="0"/>
              <a:t>ki s teboj v občestvu Svetega Duha živi in kraljuje vekomaj</a:t>
            </a:r>
          </a:p>
          <a:p>
            <a:pPr marL="0" indent="0" algn="ctr">
              <a:spcBef>
                <a:spcPts val="0"/>
              </a:spcBef>
              <a:buNone/>
            </a:pPr>
            <a:endParaRPr lang="sl-SI" sz="2000" dirty="0"/>
          </a:p>
          <a:p>
            <a:pPr marL="0" indent="0" algn="ctr">
              <a:spcBef>
                <a:spcPts val="0"/>
              </a:spcBef>
              <a:buNone/>
            </a:pPr>
            <a:r>
              <a:rPr lang="sl-SI" sz="2000" b="1" dirty="0"/>
              <a:t>Vsi : Amen.</a:t>
            </a:r>
          </a:p>
          <a:p>
            <a:pPr marL="0" indent="0" algn="ctr">
              <a:spcBef>
                <a:spcPts val="0"/>
              </a:spcBef>
              <a:buNone/>
            </a:pPr>
            <a:endParaRPr lang="sl-SI" sz="2000" b="1" dirty="0"/>
          </a:p>
        </p:txBody>
      </p:sp>
    </p:spTree>
    <p:extLst>
      <p:ext uri="{BB962C8B-B14F-4D97-AF65-F5344CB8AC3E}">
        <p14:creationId xmlns:p14="http://schemas.microsoft.com/office/powerpoint/2010/main" val="4280612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D72E700-204A-145A-DBA1-03EECA629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1">
            <a:extLst>
              <a:ext uri="{FF2B5EF4-FFF2-40B4-BE49-F238E27FC236}">
                <a16:creationId xmlns:a16="http://schemas.microsoft.com/office/drawing/2014/main" xmlns="" id="{6EB3B1A8-0A96-F04F-F8E7-34B080053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algn="ctr" fontAlgn="t">
              <a:spcAft>
                <a:spcPts val="0"/>
              </a:spcAft>
            </a:pPr>
            <a:r>
              <a:rPr lang="sl-SI" sz="40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l-SI" sz="40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sl-SI" sz="40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l-SI" sz="40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4000" b="1" dirty="0">
                <a:solidFill>
                  <a:schemeClr val="tx2">
                    <a:lumMod val="75000"/>
                  </a:schemeClr>
                </a:solidFill>
              </a:rPr>
              <a:t>Dnevni red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</a:rPr>
            </a:b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Podnaslov 2">
            <a:extLst>
              <a:ext uri="{FF2B5EF4-FFF2-40B4-BE49-F238E27FC236}">
                <a16:creationId xmlns:a16="http://schemas.microsoft.com/office/drawing/2014/main" xmlns="" id="{B8258796-B2AF-0BF1-D475-DAFA2BEF10B1}"/>
              </a:ext>
            </a:extLst>
          </p:cNvPr>
          <p:cNvSpPr txBox="1">
            <a:spLocks/>
          </p:cNvSpPr>
          <p:nvPr/>
        </p:nvSpPr>
        <p:spPr>
          <a:xfrm>
            <a:off x="5007677" y="796869"/>
            <a:ext cx="6900699" cy="5694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9.00 –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Molitev</a:t>
            </a:r>
            <a:endParaRPr lang="en-US" sz="25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9.1</a:t>
            </a:r>
            <a:r>
              <a:rPr lang="sl-SI" sz="2500" b="1" dirty="0">
                <a:solidFill>
                  <a:schemeClr val="tx2">
                    <a:lumMod val="75000"/>
                  </a:schemeClr>
                </a:solidFill>
              </a:rPr>
              <a:t>5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Pozdravne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besede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l-SI" sz="2500" b="1" dirty="0">
                <a:solidFill>
                  <a:schemeClr val="tx2">
                    <a:lumMod val="75000"/>
                  </a:schemeClr>
                </a:solidFill>
              </a:rPr>
              <a:t>g. škofa dr. Petra </a:t>
            </a:r>
            <a:r>
              <a:rPr lang="sl-SI" sz="2500" b="1" dirty="0" err="1">
                <a:solidFill>
                  <a:schemeClr val="tx2">
                    <a:lumMod val="75000"/>
                  </a:schemeClr>
                </a:solidFill>
              </a:rPr>
              <a:t>Štumpfa</a:t>
            </a:r>
            <a:r>
              <a:rPr lang="sl-SI" sz="2500" b="1" dirty="0">
                <a:solidFill>
                  <a:schemeClr val="tx2">
                    <a:lumMod val="75000"/>
                  </a:schemeClr>
                </a:solidFill>
              </a:rPr>
              <a:t> o svetem letu -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Romarji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upanja</a:t>
            </a:r>
            <a:endParaRPr lang="en-US" sz="25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sl-SI" sz="2500" b="1" dirty="0">
                <a:solidFill>
                  <a:schemeClr val="tx2">
                    <a:lumMod val="75000"/>
                  </a:schemeClr>
                </a:solidFill>
              </a:rPr>
              <a:t>10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sl-SI" sz="2500" b="1" dirty="0">
                <a:solidFill>
                  <a:schemeClr val="tx2">
                    <a:lumMod val="75000"/>
                  </a:schemeClr>
                </a:solidFill>
              </a:rPr>
              <a:t>00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Jubilejno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leto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2025 –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predlogi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in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načrti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vsake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župnije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(g.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Mozetič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algn="just"/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10.</a:t>
            </a:r>
            <a:r>
              <a:rPr lang="sl-SI" sz="2500" b="1" dirty="0">
                <a:solidFill>
                  <a:schemeClr val="tx2">
                    <a:lumMod val="75000"/>
                  </a:schemeClr>
                </a:solidFill>
              </a:rPr>
              <a:t>45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Odmor</a:t>
            </a:r>
            <a:endParaRPr lang="en-US" sz="25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11.</a:t>
            </a:r>
            <a:r>
              <a:rPr lang="sl-SI" sz="2500" b="1" dirty="0">
                <a:solidFill>
                  <a:schemeClr val="tx2">
                    <a:lumMod val="75000"/>
                  </a:schemeClr>
                </a:solidFill>
              </a:rPr>
              <a:t>15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Pogovor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po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skupinah</a:t>
            </a:r>
            <a:endParaRPr lang="sl-SI" sz="25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12.00 –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Skupni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pogovor</a:t>
            </a:r>
            <a:endParaRPr lang="en-US" sz="25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13.00 – </a:t>
            </a:r>
            <a:r>
              <a:rPr lang="sl-SI" sz="2500" b="1" dirty="0">
                <a:solidFill>
                  <a:schemeClr val="tx2">
                    <a:lumMod val="75000"/>
                  </a:schemeClr>
                </a:solidFill>
              </a:rPr>
              <a:t>Priporočila in s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klep</a:t>
            </a:r>
            <a:endParaRPr lang="en-US" sz="25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547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1F79C126-6D98-D290-FB3F-F02ADC2A43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B4BAC1B2-6636-4CB3-8018-BAAE8A0456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9E51F2A-41B1-4159-8DCF-C9E46EDC59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2047" y="935646"/>
            <a:ext cx="4851190" cy="4968016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4868BDA6-98C8-4E7B-8A59-1162BE9390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087364" y="228600"/>
            <a:ext cx="2851523" cy="6638625"/>
            <a:chOff x="2487613" y="285750"/>
            <a:chExt cx="2428875" cy="5654676"/>
          </a:xfrm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D81ADA10-FA3B-405F-86D4-1BA4D4140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D4F2022F-50BA-40A0-9DE3-95D8E5D847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D45B3AAD-CD8F-42A9-8911-746584CB4F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1B5BBA15-98B5-49B1-BFAA-70496407C6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1426328E-D8AD-4CF3-84C4-EADAF4B7CC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6D173D77-4FAE-4B6E-BCA3-88C023DEA7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D2F3C6ED-3296-4551-890C-E00636FC45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CCD94978-E895-4165-8420-BFD493A48B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2D296B6E-5119-44C6-8316-91B13AC22B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9718EC72-EF07-434B-86CA-F9FB74FA47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4A84889A-F40B-4581-B8FF-D34D3EC211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EEA5C22F-63E7-4E2A-9135-6820FC6B8C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12B2B893-BDFC-47A3-A8C8-B3351994BF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114579" y="-786"/>
            <a:ext cx="2356675" cy="6854040"/>
            <a:chOff x="6627813" y="194833"/>
            <a:chExt cx="1952625" cy="5678918"/>
          </a:xfrm>
        </p:grpSpPr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xmlns="" id="{8D083C0B-408E-4195-B8E1-33451B8A3C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xmlns="" id="{7C7442FE-70AA-4B30-9386-0E011A0A92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xmlns="" id="{6183366D-5F8A-40D5-9D35-25286ECB4F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xmlns="" id="{F9E4E29F-ED9B-42DE-8858-A3B54120E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xmlns="" id="{75C77770-2C7D-4356-A1C0-F3B10DCCCE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xmlns="" id="{A583B398-24D3-452A-9279-409D85D4C3E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xmlns="" id="{8592BE0E-0BF6-4FE9-ABD6-7B7188BFD1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xmlns="" id="{C3D34FBF-02FF-4A36-BD2F-560F61252E8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xmlns="" id="{F7F01C2A-5852-4E78-87E5-9639938154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xmlns="" id="{3F3D15E2-E389-4E28-815C-9F1EF53878D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xmlns="" id="{933BD079-DCEA-44C2-A3ED-3919F996F1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xmlns="" id="{760D82AC-986D-4E9A-9989-BB83B349D4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ED390CF-E501-2E57-781A-C778766C3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4602" y="935646"/>
            <a:ext cx="3181597" cy="384173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l-SI" sz="3700" b="1"/>
              <a:t>SREČANJE IZREDNIH DELILCEV OBHAJILA 2025</a:t>
            </a:r>
            <a:br>
              <a:rPr lang="sl-SI" sz="3700" b="1"/>
            </a:br>
            <a:r>
              <a:rPr lang="sl-SI" sz="3700" b="1"/>
              <a:t/>
            </a:r>
            <a:br>
              <a:rPr lang="sl-SI" sz="3700" b="1"/>
            </a:br>
            <a:r>
              <a:rPr lang="sl-SI" sz="3700" b="1"/>
              <a:t>Škofija Koper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FB6C6514-DA90-41F8-BE77-D5E366724D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4602" y="4777379"/>
            <a:ext cx="3181598" cy="1126283"/>
          </a:xfrm>
        </p:spPr>
        <p:txBody>
          <a:bodyPr>
            <a:normAutofit/>
          </a:bodyPr>
          <a:lstStyle/>
          <a:p>
            <a:r>
              <a:rPr lang="sl-SI" b="1" dirty="0"/>
              <a:t>Sobota, 15. 2. 2025 ob 9.00</a:t>
            </a:r>
          </a:p>
          <a:p>
            <a:r>
              <a:rPr lang="sl-SI" b="1" i="1" dirty="0"/>
              <a:t>Župnija Koper sveti Marko</a:t>
            </a:r>
          </a:p>
        </p:txBody>
      </p:sp>
      <p:pic>
        <p:nvPicPr>
          <p:cNvPr id="5" name="Slika 4" descr="Slika, ki vsebuje besede logotip, sličica, grafika, simbol&#10;&#10;Opis je samodejno ustvarjen">
            <a:extLst>
              <a:ext uri="{FF2B5EF4-FFF2-40B4-BE49-F238E27FC236}">
                <a16:creationId xmlns:a16="http://schemas.microsoft.com/office/drawing/2014/main" xmlns="" id="{1CC97903-A5FC-FB09-AD14-B10E8FA894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14" r="-5" b="-5"/>
          <a:stretch/>
        </p:blipFill>
        <p:spPr>
          <a:xfrm>
            <a:off x="929682" y="1250067"/>
            <a:ext cx="4213507" cy="4326599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FE8CCA1D-3EED-438C-8DF2-1F365B6F1C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87355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l-SI"/>
          </a:p>
        </p:txBody>
      </p:sp>
      <p:sp>
        <p:nvSpPr>
          <p:cNvPr id="44" name="Freeform 33">
            <a:extLst>
              <a:ext uri="{FF2B5EF4-FFF2-40B4-BE49-F238E27FC236}">
                <a16:creationId xmlns:a16="http://schemas.microsoft.com/office/drawing/2014/main" xmlns="" id="{32D9B158-7DEE-41F9-AC1A-4F746D4282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087355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97242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F803268-C7D6-4048-BE72-7C6324E2C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0120" y="581955"/>
            <a:ext cx="8911687" cy="1280890"/>
          </a:xfrm>
        </p:spPr>
        <p:txBody>
          <a:bodyPr>
            <a:normAutofit/>
          </a:bodyPr>
          <a:lstStyle/>
          <a:p>
            <a:r>
              <a:rPr lang="sl-SI" b="1" dirty="0"/>
              <a:t>Župnija in jubilej</a:t>
            </a:r>
            <a:endParaRPr lang="sl-SI" dirty="0"/>
          </a:p>
        </p:txBody>
      </p:sp>
      <p:sp>
        <p:nvSpPr>
          <p:cNvPr id="7" name="Označba mesta vsebine 2">
            <a:extLst>
              <a:ext uri="{FF2B5EF4-FFF2-40B4-BE49-F238E27FC236}">
                <a16:creationId xmlns:a16="http://schemas.microsoft.com/office/drawing/2014/main" xmlns="" id="{70B6DB93-7649-2166-750A-6E419280B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35764"/>
            <a:ext cx="8915400" cy="528273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sl-SI" sz="18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sl-SI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Jubilej je v življenju Cerkve vedno predstavlja dogodek velike duhovne, cerkvene in družbene pomembnosti. </a:t>
            </a:r>
          </a:p>
          <a:p>
            <a:pPr algn="just">
              <a:spcAft>
                <a:spcPts val="600"/>
              </a:spcAft>
            </a:pPr>
            <a:r>
              <a:rPr lang="sl-SI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Pomembne so skupine romarjev, katerim bodo namenjeni večji dogodki.</a:t>
            </a:r>
          </a:p>
          <a:p>
            <a:pPr algn="just">
              <a:spcAft>
                <a:spcPts val="600"/>
              </a:spcAft>
            </a:pPr>
            <a:r>
              <a:rPr lang="sl-SI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Geslo jubilejnega leta 2025 je »Romarji upanja«. Jubilej hoče oblikovati ozračje upanja in zaupanja kot znamenje ponovnega preporoda.</a:t>
            </a:r>
          </a:p>
          <a:p>
            <a:pPr algn="just">
              <a:spcAft>
                <a:spcPts val="600"/>
              </a:spcAft>
            </a:pPr>
            <a:r>
              <a:rPr lang="sl-SI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 smemo zanemariti niti lepote stvarstva in skrbi za naš skupni dom. </a:t>
            </a:r>
          </a:p>
          <a:p>
            <a:pPr algn="just">
              <a:spcAft>
                <a:spcPts val="600"/>
              </a:spcAft>
            </a:pPr>
            <a:r>
              <a:rPr lang="sl-SI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Najprej je potrebno, da smo pozorni na sveta vrata, ki bodo v tem jubilejnem letu odprta samo v  Rimu. Sveti oče izraža željo, da bi odprl sveta vrata v enem izmed zaporov.</a:t>
            </a:r>
          </a:p>
          <a:p>
            <a:pPr algn="just">
              <a:spcAft>
                <a:spcPts val="600"/>
              </a:spcAft>
            </a:pPr>
            <a:r>
              <a:rPr lang="sl-SI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svetem letu so  pomembna romanja. Prav je, da predlagamo in pripravimo predloge za župnijska romanja  v  Rim, Oglej, Marijine Cerkve, stolne cerkve, </a:t>
            </a:r>
            <a:r>
              <a:rPr lang="sl-SI" sz="1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konkatedralo</a:t>
            </a: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ter priporočimo tudi druga romanja. Romanje je dejanje vere.</a:t>
            </a:r>
          </a:p>
          <a:p>
            <a:pPr>
              <a:spcAft>
                <a:spcPts val="600"/>
              </a:spcAft>
            </a:pPr>
            <a:endParaRPr lang="sl-SI" sz="18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sl-SI" sz="18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Slika 3" descr="Slika, ki vsebuje besede logotip, sličica, grafika, simbol&#10;&#10;Opis je samodejno ustvarjen">
            <a:extLst>
              <a:ext uri="{FF2B5EF4-FFF2-40B4-BE49-F238E27FC236}">
                <a16:creationId xmlns:a16="http://schemas.microsoft.com/office/drawing/2014/main" xmlns="" id="{AD476E68-89D3-A85E-4322-9D1DFBADD1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9937" y="67104"/>
            <a:ext cx="1497984" cy="149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359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6FD3B7E-1774-24CE-EFC8-55727F3AC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563641"/>
            <a:ext cx="8911687" cy="1280890"/>
          </a:xfrm>
        </p:spPr>
        <p:txBody>
          <a:bodyPr/>
          <a:lstStyle/>
          <a:p>
            <a:r>
              <a:rPr lang="sl-SI" b="1" dirty="0"/>
              <a:t>Župnija in jubilej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6B1BC753-45C0-06BA-5D8B-89779636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844531"/>
            <a:ext cx="8915400" cy="457581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Bula o svetem letu  predlaga tako imenovane zbirne cerkve in potem peš romanje v določen kraj – poudarek je na peš romanju, da je človek lahko sam s seboj.</a:t>
            </a:r>
          </a:p>
          <a:p>
            <a:pPr algn="just">
              <a:spcAft>
                <a:spcPts val="600"/>
              </a:spcAft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Predlagam  tudi kolesarsko romanje od znamenja do znamenja v župniji ali od podružnice do podružnice, obarvano z  vsebinami kreposti vere, upanja in ljubezni.</a:t>
            </a:r>
          </a:p>
          <a:p>
            <a:pPr algn="just">
              <a:spcAft>
                <a:spcPts val="600"/>
              </a:spcAft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jubilejnem letu je pomembna tudi molitev.</a:t>
            </a:r>
          </a:p>
          <a:p>
            <a:pPr algn="just">
              <a:spcAft>
                <a:spcPts val="600"/>
              </a:spcAft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Oblikujemo lahko različne oblike molitve za mir in k tem molitvam povabimo tudi pripadnike drugih veroizpovedi v župniji.</a:t>
            </a:r>
          </a:p>
          <a:p>
            <a:endParaRPr lang="sl-SI" dirty="0"/>
          </a:p>
        </p:txBody>
      </p:sp>
      <p:pic>
        <p:nvPicPr>
          <p:cNvPr id="4" name="Slika 3" descr="Slika, ki vsebuje besede logotip, sličica, grafika, simbol&#10;&#10;Opis je samodejno ustvarjen">
            <a:extLst>
              <a:ext uri="{FF2B5EF4-FFF2-40B4-BE49-F238E27FC236}">
                <a16:creationId xmlns:a16="http://schemas.microsoft.com/office/drawing/2014/main" xmlns="" id="{DC1217AA-E3E8-7DF7-EA1D-0A051E020A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9937" y="67104"/>
            <a:ext cx="1497984" cy="149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160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EFC2B3F-564B-6DCB-3563-5F7EDC25ED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A178007-AEAF-0E8B-C5A1-EFA7CDF75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563641"/>
            <a:ext cx="8911687" cy="1280890"/>
          </a:xfrm>
        </p:spPr>
        <p:txBody>
          <a:bodyPr/>
          <a:lstStyle/>
          <a:p>
            <a:r>
              <a:rPr lang="sl-SI" b="1" dirty="0"/>
              <a:t>Župnija in jubilej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A2BEA872-4BC2-E597-E7F9-0DB672F89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844531"/>
            <a:ext cx="8915400" cy="457581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Jubilejno leto nosi naslov romarji upanja, zato je potrebno tako na škofijski kot župnijski ravni organizirati razna srečanja, </a:t>
            </a:r>
            <a:r>
              <a:rPr lang="sl-SI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kateheze</a:t>
            </a: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raznih skupin in Karitas  na temo upanja, sprave, miru, ljubezni do stvarstva, vrednote življenja…. Poskrbeti bi morali za pomladitev strukture prostovoljcev in drugih sodelavcev v župniji.</a:t>
            </a:r>
          </a:p>
          <a:p>
            <a:pPr algn="just">
              <a:spcAft>
                <a:spcPts val="600"/>
              </a:spcAft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okviru upanja bi morda na škofijski  ali župnijski ravni pripravili srečanja  za zdravstveno osebje v skrbi za življenje in delu z bolniki.</a:t>
            </a:r>
          </a:p>
          <a:p>
            <a:pPr algn="just">
              <a:spcAft>
                <a:spcPts val="600"/>
              </a:spcAft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letu 2025 bomo vsi skupaj kristjani, in judje imeli veliko noč.</a:t>
            </a:r>
          </a:p>
          <a:p>
            <a:pPr algn="just">
              <a:spcAft>
                <a:spcPts val="600"/>
              </a:spcAft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Svetniki so narodovo bogastvo, narodovi priprošnjiki, kamor se verniki z zaupanjem zatekajo, še posebej v težkih trenutkih. Poskrbimo za publikacije in seznanjanje vernikov o teh za mučencih. </a:t>
            </a:r>
          </a:p>
          <a:p>
            <a:pPr algn="just">
              <a:spcAft>
                <a:spcPts val="600"/>
              </a:spcAft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Svetoletni zvon - Zato naj se ob določeni uri oglaša svetoletni zvon, ki vabi k vsakodnevni molitvi.</a:t>
            </a:r>
          </a:p>
          <a:p>
            <a:endParaRPr lang="sl-SI" dirty="0"/>
          </a:p>
        </p:txBody>
      </p:sp>
      <p:pic>
        <p:nvPicPr>
          <p:cNvPr id="4" name="Slika 3" descr="Slika, ki vsebuje besede logotip, sličica, grafika, simbol&#10;&#10;Opis je samodejno ustvarjen">
            <a:extLst>
              <a:ext uri="{FF2B5EF4-FFF2-40B4-BE49-F238E27FC236}">
                <a16:creationId xmlns:a16="http://schemas.microsoft.com/office/drawing/2014/main" xmlns="" id="{F0F73597-C405-891E-ADE0-BD3EB7816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9937" y="67104"/>
            <a:ext cx="1497984" cy="149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3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CD306B45-25EE-434D-ABA9-A27B79320C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slov 1">
            <a:extLst>
              <a:ext uri="{FF2B5EF4-FFF2-40B4-BE49-F238E27FC236}">
                <a16:creationId xmlns:a16="http://schemas.microsoft.com/office/drawing/2014/main" xmlns="" id="{2A07D611-3749-4489-9971-00827DDE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algn="ctr" fontAlgn="t">
              <a:spcAft>
                <a:spcPts val="0"/>
              </a:spcAft>
            </a:pPr>
            <a:r>
              <a:rPr lang="sl-SI" sz="40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l-SI" sz="40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sl-SI" sz="40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l-SI" sz="40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4000" b="1" dirty="0">
                <a:solidFill>
                  <a:schemeClr val="tx2">
                    <a:lumMod val="75000"/>
                  </a:schemeClr>
                </a:solidFill>
              </a:rPr>
              <a:t>Dnevni red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</a:rPr>
            </a:b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A42F85E-4939-431E-8B4A-EC07C8E0AB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l-SI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27EBB3F9-D6F7-4F6A-8843-9FEBA15E4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5D2B17EF-74EB-4C33-B2E2-8E727B2E7D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xmlns="" id="{0A5F1F8A-3206-4B86-883F-65E98BB6E47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xmlns="" id="{6935F8C7-CC88-4243-9786-F3CDBF04A0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xmlns="" id="{9AF7BAD9-71B3-40D8-A089-EFF7FE67BD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xmlns="" id="{6467094F-AEF0-4D3B-BB76-8B3C1F08B93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xmlns="" id="{36F56AF9-DEF1-44E7-BF42-6AAC1AA9D1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xmlns="" id="{A43EBE71-20BA-4A40-A513-516678089D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xmlns="" id="{1DB39648-7B38-4D0B-93C5-048EC4A45C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xmlns="" id="{8DD2661F-DE5F-45EA-B30B-7C65896388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xmlns="" id="{ABF0A0E5-E68E-4183-A913-228692FD85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xmlns="" id="{615D8F55-8ACD-4EFE-A832-06E785479E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xmlns="" id="{0FDF4201-8CEC-474B-A6B1-88039B7041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xmlns="" id="{0F60AEA4-B25F-417E-93FC-59686DFBE5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7" name="Podnaslov 2">
            <a:extLst>
              <a:ext uri="{FF2B5EF4-FFF2-40B4-BE49-F238E27FC236}">
                <a16:creationId xmlns:a16="http://schemas.microsoft.com/office/drawing/2014/main" xmlns="" id="{50996AC1-23FB-443B-BD00-1A6700DF12D3}"/>
              </a:ext>
            </a:extLst>
          </p:cNvPr>
          <p:cNvSpPr txBox="1">
            <a:spLocks/>
          </p:cNvSpPr>
          <p:nvPr/>
        </p:nvSpPr>
        <p:spPr>
          <a:xfrm>
            <a:off x="5007677" y="796869"/>
            <a:ext cx="6900699" cy="5694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9.00 –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Molitev</a:t>
            </a:r>
            <a:endParaRPr lang="en-US" sz="25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9.1</a:t>
            </a:r>
            <a:r>
              <a:rPr lang="sl-SI" sz="2500" b="1" dirty="0">
                <a:solidFill>
                  <a:schemeClr val="tx2">
                    <a:lumMod val="75000"/>
                  </a:schemeClr>
                </a:solidFill>
              </a:rPr>
              <a:t>5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Pozdravne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besede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l-SI" sz="2500" b="1" dirty="0">
                <a:solidFill>
                  <a:schemeClr val="tx2">
                    <a:lumMod val="75000"/>
                  </a:schemeClr>
                </a:solidFill>
              </a:rPr>
              <a:t>g. škofa dr. Petra </a:t>
            </a:r>
            <a:r>
              <a:rPr lang="sl-SI" sz="2500" b="1" dirty="0" err="1">
                <a:solidFill>
                  <a:schemeClr val="tx2">
                    <a:lumMod val="75000"/>
                  </a:schemeClr>
                </a:solidFill>
              </a:rPr>
              <a:t>Štumpfa</a:t>
            </a:r>
            <a:r>
              <a:rPr lang="sl-SI" sz="2500" b="1" dirty="0">
                <a:solidFill>
                  <a:schemeClr val="tx2">
                    <a:lumMod val="75000"/>
                  </a:schemeClr>
                </a:solidFill>
              </a:rPr>
              <a:t> o svetem letu -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Romarji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upanja</a:t>
            </a:r>
            <a:endParaRPr lang="en-US" sz="25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sl-SI" sz="2500" b="1" dirty="0">
                <a:solidFill>
                  <a:schemeClr val="tx2">
                    <a:lumMod val="75000"/>
                  </a:schemeClr>
                </a:solidFill>
              </a:rPr>
              <a:t>10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sl-SI" sz="2500" b="1" dirty="0">
                <a:solidFill>
                  <a:schemeClr val="tx2">
                    <a:lumMod val="75000"/>
                  </a:schemeClr>
                </a:solidFill>
              </a:rPr>
              <a:t>00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Jubilejno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leto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2025 –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predlogi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in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načrti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vsake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župnije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(g.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Mozetič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algn="just"/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10.</a:t>
            </a:r>
            <a:r>
              <a:rPr lang="sl-SI" sz="2500" b="1" dirty="0">
                <a:solidFill>
                  <a:schemeClr val="tx2">
                    <a:lumMod val="75000"/>
                  </a:schemeClr>
                </a:solidFill>
              </a:rPr>
              <a:t>45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Odmor</a:t>
            </a:r>
            <a:endParaRPr lang="en-US" sz="25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11.</a:t>
            </a:r>
            <a:r>
              <a:rPr lang="sl-SI" sz="2500" b="1" dirty="0">
                <a:solidFill>
                  <a:schemeClr val="tx2">
                    <a:lumMod val="75000"/>
                  </a:schemeClr>
                </a:solidFill>
              </a:rPr>
              <a:t>15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Pogovor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po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skupinah</a:t>
            </a:r>
            <a:endParaRPr lang="sl-SI" sz="25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12.00 –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Skupni</a:t>
            </a:r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pogovor</a:t>
            </a:r>
            <a:endParaRPr lang="en-US" sz="25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500" b="1" dirty="0">
                <a:solidFill>
                  <a:schemeClr val="tx2">
                    <a:lumMod val="75000"/>
                  </a:schemeClr>
                </a:solidFill>
              </a:rPr>
              <a:t>13.00 – </a:t>
            </a:r>
            <a:r>
              <a:rPr lang="sl-SI" sz="2500" b="1" dirty="0">
                <a:solidFill>
                  <a:schemeClr val="tx2">
                    <a:lumMod val="75000"/>
                  </a:schemeClr>
                </a:solidFill>
              </a:rPr>
              <a:t>Priporočila in s</a:t>
            </a:r>
            <a:r>
              <a:rPr lang="en-US" sz="2500" b="1" dirty="0" err="1">
                <a:solidFill>
                  <a:schemeClr val="tx2">
                    <a:lumMod val="75000"/>
                  </a:schemeClr>
                </a:solidFill>
              </a:rPr>
              <a:t>klep</a:t>
            </a:r>
            <a:endParaRPr lang="en-US" sz="25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076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C2627F8-559B-5874-191D-0471A407D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EC3F750-A285-1A34-A4AB-3AF83E924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6638" y="563641"/>
            <a:ext cx="8911687" cy="1280890"/>
          </a:xfrm>
        </p:spPr>
        <p:txBody>
          <a:bodyPr/>
          <a:lstStyle/>
          <a:p>
            <a:r>
              <a:rPr lang="sl-SI" b="1" dirty="0"/>
              <a:t>Župnija in jubilej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04FB24F0-7512-66BA-63DD-5AA3D4BD2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844531"/>
            <a:ext cx="8915400" cy="457581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župniji naj se postavijo vidna  znamenja  svetega leta, kot so sveče, zastave, logotipi, ki opozarjajo na čas jubilejnega leta.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času svetega leta je morda priložnost, da se v župniji obnovijo različna znamenja in kapelice, križi, ki so v župniji in so morda zanemarjeni.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župnijskih glasilih bi lahko imeli tako imenovan kotiček vere, upanja in ljubezni. 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adventu in postu  bi v župniji lahko obhajali tako imenovan dan sprave.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Branje božje besede na različne načine - Božja beseda je Beseda ljubezni, zato moramo najprej imeti radi Sveto pismo, ga prebirati, se z njim hraniti in začutiti Ljubezen globoko v duši.</a:t>
            </a:r>
          </a:p>
          <a:p>
            <a:pPr algn="just">
              <a:spcAft>
                <a:spcPts val="600"/>
              </a:spcAft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Spodbuda k zakramentu svete spovedi - oblike izpraševanja vesti in priprava na sveto spoved.</a:t>
            </a:r>
          </a:p>
          <a:p>
            <a:endParaRPr lang="sl-SI" dirty="0"/>
          </a:p>
        </p:txBody>
      </p:sp>
      <p:pic>
        <p:nvPicPr>
          <p:cNvPr id="4" name="Slika 3" descr="Slika, ki vsebuje besede logotip, sličica, grafika, simbol&#10;&#10;Opis je samodejno ustvarjen">
            <a:extLst>
              <a:ext uri="{FF2B5EF4-FFF2-40B4-BE49-F238E27FC236}">
                <a16:creationId xmlns:a16="http://schemas.microsoft.com/office/drawing/2014/main" xmlns="" id="{22827F51-02EC-2005-2624-5096AB3E4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9937" y="67104"/>
            <a:ext cx="1497984" cy="149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639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B7FCF09-FE1D-583B-DE36-E4941F4DD3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3C224464-510B-E558-5415-4ADDC42D7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6638" y="563641"/>
            <a:ext cx="8911687" cy="1280890"/>
          </a:xfrm>
        </p:spPr>
        <p:txBody>
          <a:bodyPr/>
          <a:lstStyle/>
          <a:p>
            <a:r>
              <a:rPr lang="sl-SI" b="1" dirty="0"/>
              <a:t>Župnija in jubilej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886141F1-0838-6230-C1E1-065E807D5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844531"/>
            <a:ext cx="8915400" cy="493382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600"/>
              </a:spcAft>
              <a:buNone/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Odpustki in kako lahko verniki pridobijo odpustke v jubilejnem letu?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Verniki lahko pridobijo popolni </a:t>
            </a: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odpustek</a:t>
            </a: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z izpolnjevanjem določenih pogojev, kot so spoved, obhajilo, molitev po papeževem namenu in prehod skozi sveta vrata. </a:t>
            </a:r>
          </a:p>
          <a:p>
            <a:pPr marL="342900" lvl="1" indent="-342900" algn="just">
              <a:lnSpc>
                <a:spcPct val="115000"/>
              </a:lnSpc>
              <a:spcAft>
                <a:spcPts val="600"/>
              </a:spcAft>
            </a:pPr>
            <a:r>
              <a:rPr lang="sl-SI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Osnovni pogoji za pridobitev odpustka:</a:t>
            </a:r>
          </a:p>
          <a:p>
            <a:pPr marL="800100" lvl="3" indent="-342900" algn="just">
              <a:lnSpc>
                <a:spcPct val="115000"/>
              </a:lnSpc>
              <a:spcAft>
                <a:spcPts val="600"/>
              </a:spcAft>
            </a:pPr>
            <a:r>
              <a:rPr lang="sl-SI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Biti resnično spokorjen, brez navezanosti na greh.</a:t>
            </a:r>
          </a:p>
          <a:p>
            <a:pPr marL="800100" lvl="3" indent="-342900" algn="just">
              <a:lnSpc>
                <a:spcPct val="115000"/>
              </a:lnSpc>
              <a:spcAft>
                <a:spcPts val="600"/>
              </a:spcAft>
            </a:pPr>
            <a:r>
              <a:rPr lang="sl-SI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Prejeti zakrament pokore in svetega obhajila.</a:t>
            </a:r>
          </a:p>
          <a:p>
            <a:pPr marL="800100" lvl="3" indent="-342900" algn="just">
              <a:lnSpc>
                <a:spcPct val="115000"/>
              </a:lnSpc>
              <a:spcAft>
                <a:spcPts val="600"/>
              </a:spcAft>
            </a:pPr>
            <a:r>
              <a:rPr lang="sl-SI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Moliti po namenu svetega očeta.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dirty="0"/>
          </a:p>
        </p:txBody>
      </p:sp>
      <p:pic>
        <p:nvPicPr>
          <p:cNvPr id="4" name="Slika 3" descr="Slika, ki vsebuje besede logotip, sličica, grafika, simbol&#10;&#10;Opis je samodejno ustvarjen">
            <a:extLst>
              <a:ext uri="{FF2B5EF4-FFF2-40B4-BE49-F238E27FC236}">
                <a16:creationId xmlns:a16="http://schemas.microsoft.com/office/drawing/2014/main" xmlns="" id="{1F909A79-6F65-E105-CEFB-64E128D910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9937" y="67104"/>
            <a:ext cx="1497984" cy="149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90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31D22FD-E15D-8B1D-8D79-5D66706F1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D856A41-2BB2-4DA2-1B18-A8C970D0C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6638" y="594613"/>
            <a:ext cx="8911687" cy="1280890"/>
          </a:xfrm>
        </p:spPr>
        <p:txBody>
          <a:bodyPr/>
          <a:lstStyle/>
          <a:p>
            <a:r>
              <a:rPr lang="sl-SI" b="1" dirty="0"/>
              <a:t>Župnija in jubilej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F6D8CA33-5B24-3C4A-0B1C-66E4DCA95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522034"/>
            <a:ext cx="8915400" cy="526812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35000"/>
              </a:lnSpc>
              <a:spcAft>
                <a:spcPts val="600"/>
              </a:spcAft>
            </a:pPr>
            <a:r>
              <a:rPr lang="sl-SI" sz="2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Načini pridobitve odpustka:</a:t>
            </a:r>
          </a:p>
          <a:p>
            <a:pPr marL="0" indent="0" algn="just">
              <a:lnSpc>
                <a:spcPct val="135000"/>
              </a:lnSpc>
              <a:spcAft>
                <a:spcPts val="600"/>
              </a:spcAft>
              <a:buNone/>
            </a:pPr>
            <a:r>
              <a:rPr lang="sl-SI" sz="2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Ob svetih romanjih:</a:t>
            </a:r>
          </a:p>
          <a:p>
            <a:pPr lvl="1" algn="just">
              <a:lnSpc>
                <a:spcPct val="135000"/>
              </a:lnSpc>
              <a:spcAft>
                <a:spcPts val="600"/>
              </a:spcAft>
            </a:pPr>
            <a:r>
              <a:rPr lang="sl-SI" sz="2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Obisk jubilejnega svetega kraja in pobožno sodelovanje v bogoslužju, kot so:</a:t>
            </a:r>
          </a:p>
          <a:p>
            <a:pPr lvl="1" algn="just">
              <a:lnSpc>
                <a:spcPct val="135000"/>
              </a:lnSpc>
              <a:spcAft>
                <a:spcPts val="600"/>
              </a:spcAft>
            </a:pPr>
            <a:r>
              <a:rPr lang="sl-SI" sz="2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Sveta maša (npr. jubilejna maša, maša za spravo ali odpuščanje).</a:t>
            </a:r>
          </a:p>
          <a:p>
            <a:pPr lvl="1" algn="just">
              <a:lnSpc>
                <a:spcPct val="135000"/>
              </a:lnSpc>
              <a:spcAft>
                <a:spcPts val="600"/>
              </a:spcAft>
            </a:pPr>
            <a:r>
              <a:rPr lang="sl-SI" sz="2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Obredi zakramentov (npr. uvajanje v krščanstvo, bolniško maziljenje).</a:t>
            </a:r>
          </a:p>
          <a:p>
            <a:pPr lvl="1" algn="just">
              <a:lnSpc>
                <a:spcPct val="135000"/>
              </a:lnSpc>
              <a:spcAft>
                <a:spcPts val="600"/>
              </a:spcAft>
            </a:pPr>
            <a:r>
              <a:rPr lang="sl-SI" sz="2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Molitvena bogoslužja (npr. križev pot, rožni venec, spokorno bogoslužje).</a:t>
            </a:r>
          </a:p>
          <a:p>
            <a:pPr algn="just">
              <a:lnSpc>
                <a:spcPct val="135000"/>
              </a:lnSpc>
              <a:spcAft>
                <a:spcPts val="600"/>
              </a:spcAft>
            </a:pPr>
            <a:r>
              <a:rPr lang="sl-SI" sz="2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Pobožno obiskovanje:</a:t>
            </a:r>
          </a:p>
          <a:p>
            <a:pPr lvl="1" algn="just">
              <a:lnSpc>
                <a:spcPct val="135000"/>
              </a:lnSpc>
              <a:spcAft>
                <a:spcPts val="600"/>
              </a:spcAft>
            </a:pPr>
            <a:r>
              <a:rPr lang="sl-SI" sz="2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Štirih papeških bazilik v Rimu.</a:t>
            </a:r>
          </a:p>
          <a:p>
            <a:pPr lvl="1" algn="just">
              <a:lnSpc>
                <a:spcPct val="135000"/>
              </a:lnSpc>
              <a:spcAft>
                <a:spcPts val="600"/>
              </a:spcAft>
            </a:pPr>
            <a:r>
              <a:rPr lang="sl-SI" sz="2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Bazilik v Sveti deželi (npr. Božji grob v Jeruzalemu).</a:t>
            </a:r>
          </a:p>
          <a:p>
            <a:pPr lvl="1" algn="just">
              <a:lnSpc>
                <a:spcPct val="135000"/>
              </a:lnSpc>
              <a:spcAft>
                <a:spcPts val="600"/>
              </a:spcAft>
            </a:pPr>
            <a:r>
              <a:rPr lang="sl-SI" sz="2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Svetoletnih cerkva, ki jih določi krajevni ordinarij.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dirty="0"/>
          </a:p>
        </p:txBody>
      </p:sp>
      <p:pic>
        <p:nvPicPr>
          <p:cNvPr id="4" name="Slika 3" descr="Slika, ki vsebuje besede logotip, sličica, grafika, simbol&#10;&#10;Opis je samodejno ustvarjen">
            <a:extLst>
              <a:ext uri="{FF2B5EF4-FFF2-40B4-BE49-F238E27FC236}">
                <a16:creationId xmlns:a16="http://schemas.microsoft.com/office/drawing/2014/main" xmlns="" id="{6B98D6C4-7160-B8AB-7EC7-59BABB50BF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9937" y="67104"/>
            <a:ext cx="1497984" cy="149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7279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DB63D7F-52B8-9231-722E-116B520513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F65EFF3-A9BA-A0F9-676F-826247FF9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47707"/>
            <a:ext cx="8911687" cy="1280890"/>
          </a:xfrm>
        </p:spPr>
        <p:txBody>
          <a:bodyPr/>
          <a:lstStyle/>
          <a:p>
            <a:r>
              <a:rPr lang="sl-SI" b="1" dirty="0"/>
              <a:t>Župnija in jubilej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B91EC091-F4E0-A71B-7295-965EC9AA6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844531"/>
            <a:ext cx="8915400" cy="457581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600"/>
              </a:spcAft>
              <a:buNone/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 Ob pobožnih obiskih svetih krajev:</a:t>
            </a:r>
          </a:p>
          <a:p>
            <a:pPr lvl="1" algn="just">
              <a:lnSpc>
                <a:spcPct val="115000"/>
              </a:lnSpc>
              <a:spcAft>
                <a:spcPts val="600"/>
              </a:spcAft>
            </a:pPr>
            <a:r>
              <a:rPr lang="sl-SI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Posamezniki ali skupine lahko pobožno obiščejo sveti kraj, kjer molijo Oče naš, izpoved vere in priporočijo prošnjo Devici Mariji.</a:t>
            </a:r>
          </a:p>
          <a:p>
            <a:pPr lvl="1" algn="just">
              <a:lnSpc>
                <a:spcPct val="115000"/>
              </a:lnSpc>
              <a:spcAft>
                <a:spcPts val="600"/>
              </a:spcAft>
            </a:pPr>
            <a:r>
              <a:rPr lang="sl-SI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Obiski vključujejo določene bazilike, svetišča in pomembne cerkve po svetu.</a:t>
            </a:r>
          </a:p>
          <a:p>
            <a:pPr marL="457200" lvl="1" indent="0" algn="just">
              <a:lnSpc>
                <a:spcPct val="115000"/>
              </a:lnSpc>
              <a:spcAft>
                <a:spcPts val="600"/>
              </a:spcAft>
              <a:buNone/>
            </a:pPr>
            <a:endParaRPr lang="sl-SI" sz="18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600"/>
              </a:spcAft>
              <a:buNone/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 Za tiste, ki ne morejo potovati:</a:t>
            </a:r>
          </a:p>
          <a:p>
            <a:pPr lvl="1" algn="just">
              <a:lnSpc>
                <a:spcPct val="115000"/>
              </a:lnSpc>
              <a:spcAft>
                <a:spcPts val="600"/>
              </a:spcAft>
            </a:pPr>
            <a:r>
              <a:rPr lang="sl-SI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Verniki, ki zaradi starosti, bolezni, zapora ali drugih razlogov ne morejo sodelovati pri romanjih, lahko odpustek pridobijo z molitvijo doma ali na določenem kraju in darovanjem svojih stisk.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dirty="0"/>
          </a:p>
        </p:txBody>
      </p:sp>
      <p:pic>
        <p:nvPicPr>
          <p:cNvPr id="4" name="Slika 3" descr="Slika, ki vsebuje besede logotip, sličica, grafika, simbol&#10;&#10;Opis je samodejno ustvarjen">
            <a:extLst>
              <a:ext uri="{FF2B5EF4-FFF2-40B4-BE49-F238E27FC236}">
                <a16:creationId xmlns:a16="http://schemas.microsoft.com/office/drawing/2014/main" xmlns="" id="{F8072072-14EA-534C-CC42-070EB05B1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9937" y="67104"/>
            <a:ext cx="1497984" cy="149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730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B1988B1-EAF6-CCE8-479D-E23BFB0F6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AEB1960-B970-FBD1-788B-D69D83D87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563641"/>
            <a:ext cx="8911687" cy="1280890"/>
          </a:xfrm>
        </p:spPr>
        <p:txBody>
          <a:bodyPr/>
          <a:lstStyle/>
          <a:p>
            <a:r>
              <a:rPr lang="sl-SI" b="1" dirty="0"/>
              <a:t>Župnija in jubilej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A3AE5541-6B55-1137-0EE0-7E00496D8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844531"/>
            <a:ext cx="8915400" cy="457581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600"/>
              </a:spcAft>
              <a:buNone/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4. Z deli usmiljenja in pokore:</a:t>
            </a:r>
          </a:p>
          <a:p>
            <a:pPr lvl="1" algn="just">
              <a:lnSpc>
                <a:spcPct val="115000"/>
              </a:lnSpc>
              <a:spcAft>
                <a:spcPts val="600"/>
              </a:spcAft>
            </a:pPr>
            <a:r>
              <a:rPr lang="sl-SI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Udeležba pri ljudskih misijonih, duhovnih vajah ali formacijskih srečanjih.</a:t>
            </a:r>
          </a:p>
          <a:p>
            <a:pPr lvl="1" algn="just">
              <a:lnSpc>
                <a:spcPct val="115000"/>
              </a:lnSpc>
              <a:spcAft>
                <a:spcPts val="600"/>
              </a:spcAft>
            </a:pPr>
            <a:r>
              <a:rPr lang="sl-SI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Izvajanje telesnih in duhovnih del usmiljenja (npr. pomoč potrebnim, tolažba žalostnim, obisk bolnikov ali zapornikov).</a:t>
            </a:r>
          </a:p>
          <a:p>
            <a:pPr lvl="1" algn="just">
              <a:lnSpc>
                <a:spcPct val="115000"/>
              </a:lnSpc>
              <a:spcAft>
                <a:spcPts val="600"/>
              </a:spcAft>
            </a:pPr>
            <a:r>
              <a:rPr lang="sl-SI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Odpoved nepotrebni potrošnji ali zabavi (npr. post, darovanje denarja ubogim).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dirty="0"/>
          </a:p>
        </p:txBody>
      </p:sp>
      <p:pic>
        <p:nvPicPr>
          <p:cNvPr id="4" name="Slika 3" descr="Slika, ki vsebuje besede logotip, sličica, grafika, simbol&#10;&#10;Opis je samodejno ustvarjen">
            <a:extLst>
              <a:ext uri="{FF2B5EF4-FFF2-40B4-BE49-F238E27FC236}">
                <a16:creationId xmlns:a16="http://schemas.microsoft.com/office/drawing/2014/main" xmlns="" id="{618F313E-7A63-6809-3608-F20DC439D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9937" y="67104"/>
            <a:ext cx="1497984" cy="149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717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32C2DB0-B7A7-8050-05B2-3CF962823F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51F70101-9FAA-B588-8153-9F843057A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18211"/>
            <a:ext cx="8911687" cy="1280890"/>
          </a:xfrm>
        </p:spPr>
        <p:txBody>
          <a:bodyPr/>
          <a:lstStyle/>
          <a:p>
            <a:r>
              <a:rPr lang="sl-SI" b="1" dirty="0"/>
              <a:t>Župnija in jubilej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BD973292-B8CA-A663-3892-AF25A673C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746209"/>
            <a:ext cx="8915400" cy="467413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600"/>
              </a:spcAft>
              <a:buNone/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Načini pridobitve odpustka</a:t>
            </a:r>
          </a:p>
          <a:p>
            <a:pPr marL="0" indent="0" algn="just">
              <a:lnSpc>
                <a:spcPct val="115000"/>
              </a:lnSpc>
              <a:spcAft>
                <a:spcPts val="600"/>
              </a:spcAft>
              <a:buNone/>
            </a:pPr>
            <a:r>
              <a:rPr lang="sl-SI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Posebni pogoji:</a:t>
            </a:r>
          </a:p>
          <a:p>
            <a:pPr lvl="1" algn="just">
              <a:lnSpc>
                <a:spcPct val="115000"/>
              </a:lnSpc>
              <a:spcAft>
                <a:spcPts val="600"/>
              </a:spcAft>
            </a:pPr>
            <a:r>
              <a:rPr lang="sl-SI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Odpustek je mogoče pridobiti samo enkrat na dan, razen za duše v vicah, kjer so dovoljeni posebni primeri.</a:t>
            </a:r>
          </a:p>
          <a:p>
            <a:pPr lvl="1" algn="just">
              <a:lnSpc>
                <a:spcPct val="115000"/>
              </a:lnSpc>
              <a:spcAft>
                <a:spcPts val="600"/>
              </a:spcAft>
            </a:pPr>
            <a:r>
              <a:rPr lang="sl-SI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Krajevni škofje lahko določijo dodatne jubilejne kraje in cerkve za romanja.</a:t>
            </a:r>
          </a:p>
          <a:p>
            <a:pPr lvl="1" algn="just">
              <a:lnSpc>
                <a:spcPct val="115000"/>
              </a:lnSpc>
              <a:spcAft>
                <a:spcPts val="600"/>
              </a:spcAft>
            </a:pPr>
            <a:r>
              <a:rPr lang="sl-SI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Odpustek je povezan tudi s papeškim blagoslovom, ki ga verniki prejmejo pod običajnimi pogoji.</a:t>
            </a:r>
          </a:p>
          <a:p>
            <a:pPr lvl="1" algn="just">
              <a:lnSpc>
                <a:spcPct val="115000"/>
              </a:lnSpc>
              <a:spcAft>
                <a:spcPts val="600"/>
              </a:spcAft>
            </a:pPr>
            <a:r>
              <a:rPr lang="sl-SI" sz="1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 določila veljajo za celotno jubilejno leto 2025, s poudarkom na usmiljenju, spravi in duhovnem prenavljanju.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dirty="0"/>
          </a:p>
        </p:txBody>
      </p:sp>
      <p:pic>
        <p:nvPicPr>
          <p:cNvPr id="4" name="Slika 3" descr="Slika, ki vsebuje besede logotip, sličica, grafika, simbol&#10;&#10;Opis je samodejno ustvarjen">
            <a:extLst>
              <a:ext uri="{FF2B5EF4-FFF2-40B4-BE49-F238E27FC236}">
                <a16:creationId xmlns:a16="http://schemas.microsoft.com/office/drawing/2014/main" xmlns="" id="{E254A99A-F7A8-5BF9-9428-8070AAE0F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9937" y="67104"/>
            <a:ext cx="1497984" cy="149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5101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F803268-C7D6-4048-BE72-7C6324E2C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1112" y="610959"/>
            <a:ext cx="8911687" cy="765168"/>
          </a:xfrm>
        </p:spPr>
        <p:txBody>
          <a:bodyPr>
            <a:normAutofit/>
          </a:bodyPr>
          <a:lstStyle/>
          <a:p>
            <a:r>
              <a:rPr lang="pl-PL" b="1" dirty="0"/>
              <a:t>Vprašanja za pogovor v skupinah: </a:t>
            </a:r>
            <a:endParaRPr lang="sl-SI" dirty="0"/>
          </a:p>
        </p:txBody>
      </p:sp>
      <p:sp>
        <p:nvSpPr>
          <p:cNvPr id="7" name="Označba mesta vsebine 2">
            <a:extLst>
              <a:ext uri="{FF2B5EF4-FFF2-40B4-BE49-F238E27FC236}">
                <a16:creationId xmlns:a16="http://schemas.microsoft.com/office/drawing/2014/main" xmlns="" id="{70B6DB93-7649-2166-750A-6E419280B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2559" y="1463228"/>
            <a:ext cx="7784042" cy="4265046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endParaRPr lang="sl-SI" sz="25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  <a:buAutoNum type="arabicPeriod"/>
            </a:pPr>
            <a:r>
              <a:rPr lang="sl-SI" sz="25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Kako naj se kot izredni delivec obhajila  približam in živim sveto leto?</a:t>
            </a:r>
          </a:p>
          <a:p>
            <a:pPr algn="just">
              <a:spcAft>
                <a:spcPts val="600"/>
              </a:spcAft>
              <a:buAutoNum type="arabicPeriod"/>
            </a:pPr>
            <a:r>
              <a:rPr lang="sl-SI" sz="25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Koliko so mi znana telesna in duhovne dela usmiljenja in kaj lahko glede tega naredim, da zaživimo vsi skupaj sveto leto?</a:t>
            </a:r>
          </a:p>
          <a:p>
            <a:pPr algn="just">
              <a:spcAft>
                <a:spcPts val="600"/>
              </a:spcAft>
              <a:buAutoNum type="arabicPeriod"/>
            </a:pPr>
            <a:r>
              <a:rPr lang="sl-SI" sz="25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Koliko smo mi znani odpustki in kaj glede tega mislim?</a:t>
            </a:r>
          </a:p>
          <a:p>
            <a:pPr algn="just">
              <a:spcAft>
                <a:spcPts val="600"/>
              </a:spcAft>
            </a:pPr>
            <a:endParaRPr lang="sl-SI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sz="2000" dirty="0">
              <a:latin typeface="+mj-lt"/>
            </a:endParaRPr>
          </a:p>
        </p:txBody>
      </p:sp>
      <p:pic>
        <p:nvPicPr>
          <p:cNvPr id="3" name="Slika 2" descr="Slika, ki vsebuje besede logotip, sličica, grafika, simbol&#10;&#10;Opis je samodejno ustvarjen">
            <a:extLst>
              <a:ext uri="{FF2B5EF4-FFF2-40B4-BE49-F238E27FC236}">
                <a16:creationId xmlns:a16="http://schemas.microsoft.com/office/drawing/2014/main" xmlns="" id="{0164073D-510C-276F-3E79-F750077F9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9937" y="67104"/>
            <a:ext cx="1497984" cy="149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698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4D379B57-FC2A-4B77-887D-FDC92532E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45564"/>
            <a:ext cx="8911687" cy="1280890"/>
          </a:xfrm>
        </p:spPr>
        <p:txBody>
          <a:bodyPr/>
          <a:lstStyle/>
          <a:p>
            <a:r>
              <a:rPr lang="pl-PL" b="1" dirty="0"/>
              <a:t>Molitev</a:t>
            </a:r>
            <a:endParaRPr lang="sl-SI" b="1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A6706304-48B7-4529-A3F7-FB23202B5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27116"/>
            <a:ext cx="8915400" cy="51112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l-SI" b="1" dirty="0"/>
              <a:t>Pesem: S skupno pesmijo prosimo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V: V imenu Očeta in Sina in Svetega Duha.</a:t>
            </a:r>
          </a:p>
          <a:p>
            <a:pPr marL="0" indent="0">
              <a:buNone/>
            </a:pPr>
            <a:r>
              <a:rPr lang="sl-SI" b="1" dirty="0"/>
              <a:t>Vsi: Amen</a:t>
            </a:r>
          </a:p>
          <a:p>
            <a:pPr marL="0" indent="0">
              <a:buNone/>
            </a:pPr>
            <a:endParaRPr lang="sl-SI" b="1" dirty="0"/>
          </a:p>
          <a:p>
            <a:pPr marL="0" indent="0">
              <a:buNone/>
            </a:pPr>
            <a:r>
              <a:rPr lang="sl-SI" dirty="0"/>
              <a:t>Psalm 62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/>
              <a:t>Odpev: Gospod je moje upanje</a:t>
            </a:r>
          </a:p>
          <a:p>
            <a:pPr marL="0" indent="0">
              <a:buNone/>
            </a:pPr>
            <a:endParaRPr lang="sl-SI" b="1" dirty="0"/>
          </a:p>
          <a:p>
            <a:pPr marL="0" indent="0">
              <a:buNone/>
            </a:pPr>
            <a:r>
              <a:rPr lang="sl-SI" dirty="0"/>
              <a:t>Le k Bogu teži moja duša, da se pomiri,</a:t>
            </a:r>
          </a:p>
          <a:p>
            <a:pPr marL="0" indent="0">
              <a:buNone/>
            </a:pPr>
            <a:r>
              <a:rPr lang="sl-SI" dirty="0"/>
              <a:t>od njega je moja rešitev.</a:t>
            </a:r>
          </a:p>
          <a:p>
            <a:pPr marL="0" indent="0">
              <a:buNone/>
            </a:pPr>
            <a:r>
              <a:rPr lang="sl-SI" dirty="0"/>
              <a:t>Le on je moja skala in moja rešitev,</a:t>
            </a:r>
          </a:p>
          <a:p>
            <a:pPr marL="0" indent="0">
              <a:buNone/>
            </a:pPr>
            <a:r>
              <a:rPr lang="sl-SI" dirty="0"/>
              <a:t>moja trdnjava: ne bom veliko omahoval.</a:t>
            </a:r>
          </a:p>
          <a:p>
            <a:pPr marL="0" indent="0">
              <a:buNone/>
            </a:pPr>
            <a:endParaRPr lang="sl-SI" b="1" dirty="0"/>
          </a:p>
          <a:p>
            <a:pPr marL="0" indent="0">
              <a:buNone/>
            </a:pPr>
            <a:r>
              <a:rPr lang="sl-SI" b="1" dirty="0"/>
              <a:t>Odpev: Gospod je moje upanje</a:t>
            </a:r>
          </a:p>
        </p:txBody>
      </p:sp>
    </p:spTree>
    <p:extLst>
      <p:ext uri="{BB962C8B-B14F-4D97-AF65-F5344CB8AC3E}">
        <p14:creationId xmlns:p14="http://schemas.microsoft.com/office/powerpoint/2010/main" val="190785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65996004-6A77-416A-BF0A-186D96087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4821" y="321987"/>
            <a:ext cx="8915400" cy="63652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/>
              <a:t>Le k Bogu teži moja duša, da se pomiri,</a:t>
            </a:r>
          </a:p>
          <a:p>
            <a:pPr marL="0" indent="0">
              <a:buNone/>
            </a:pPr>
            <a:r>
              <a:rPr lang="sl-SI" dirty="0"/>
              <a:t>od njega je moja rešitev.</a:t>
            </a:r>
          </a:p>
          <a:p>
            <a:pPr marL="0" indent="0">
              <a:buNone/>
            </a:pPr>
            <a:r>
              <a:rPr lang="sl-SI" dirty="0"/>
              <a:t>Le on je moja skala in moja rešitev,</a:t>
            </a:r>
          </a:p>
          <a:p>
            <a:pPr marL="0" indent="0">
              <a:buNone/>
            </a:pPr>
            <a:r>
              <a:rPr lang="sl-SI" dirty="0"/>
              <a:t>moja trdnjava: ne bom veliko omahoval.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/>
              <a:t>Odpev: Gospod je moje upanje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Doklej se boste zaganjali v človeka,</a:t>
            </a:r>
          </a:p>
          <a:p>
            <a:pPr marL="0" indent="0">
              <a:buNone/>
            </a:pPr>
            <a:r>
              <a:rPr lang="sl-SI" dirty="0"/>
              <a:t>ga morili, vi vsi,</a:t>
            </a:r>
          </a:p>
          <a:p>
            <a:pPr marL="0" indent="0">
              <a:buNone/>
            </a:pPr>
            <a:r>
              <a:rPr lang="sl-SI" dirty="0"/>
              <a:t>kakor nagnjeno steno,</a:t>
            </a:r>
          </a:p>
          <a:p>
            <a:pPr marL="0" indent="0">
              <a:buNone/>
            </a:pPr>
            <a:r>
              <a:rPr lang="sl-SI" dirty="0"/>
              <a:t>kakor zid, ki se maje?</a:t>
            </a:r>
          </a:p>
          <a:p>
            <a:pPr marL="0" indent="0">
              <a:buNone/>
            </a:pPr>
            <a:r>
              <a:rPr lang="sl-SI" dirty="0"/>
              <a:t>Da, posvetujejo se, da ga pahnejo z njegove višine,</a:t>
            </a:r>
          </a:p>
          <a:p>
            <a:pPr marL="0" indent="0">
              <a:buNone/>
            </a:pPr>
            <a:r>
              <a:rPr lang="sl-SI" dirty="0"/>
              <a:t>laž jim je v veselje.</a:t>
            </a:r>
          </a:p>
          <a:p>
            <a:pPr marL="0" indent="0">
              <a:buNone/>
            </a:pPr>
            <a:r>
              <a:rPr lang="sl-SI" dirty="0"/>
              <a:t>Z usti blagoslavljajo,</a:t>
            </a:r>
          </a:p>
          <a:p>
            <a:pPr marL="0" indent="0">
              <a:buNone/>
            </a:pPr>
            <a:r>
              <a:rPr lang="sl-SI" dirty="0"/>
              <a:t>v svoji notranjosti pa preklinjajo. 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/>
              <a:t>Odpev: Gospod je moje upanje</a:t>
            </a:r>
          </a:p>
          <a:p>
            <a:pPr marL="0" indent="0">
              <a:buNone/>
            </a:pPr>
            <a:endParaRPr lang="sl-SI" b="1" dirty="0"/>
          </a:p>
          <a:p>
            <a:pPr marL="0" indent="0">
              <a:buNone/>
            </a:pP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31697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65996004-6A77-416A-BF0A-186D96087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9777" y="746095"/>
            <a:ext cx="6930189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1900" dirty="0"/>
              <a:t>Le pri Bogu se umíri, moja duša,</a:t>
            </a:r>
          </a:p>
          <a:p>
            <a:pPr marL="0" indent="0">
              <a:buNone/>
            </a:pPr>
            <a:r>
              <a:rPr lang="sl-SI" sz="1900" dirty="0"/>
              <a:t>kajti od njega je moje upanje.</a:t>
            </a:r>
          </a:p>
          <a:p>
            <a:pPr marL="0" indent="0">
              <a:buNone/>
            </a:pPr>
            <a:r>
              <a:rPr lang="sl-SI" sz="1900" dirty="0"/>
              <a:t>Le on je moja skala in moja rešitev,</a:t>
            </a:r>
          </a:p>
          <a:p>
            <a:pPr marL="0" indent="0">
              <a:buNone/>
            </a:pPr>
            <a:r>
              <a:rPr lang="sl-SI" sz="1900" dirty="0"/>
              <a:t>moja trdnjava: ne bom omahoval.</a:t>
            </a:r>
          </a:p>
          <a:p>
            <a:pPr marL="0" indent="0">
              <a:buNone/>
            </a:pPr>
            <a:r>
              <a:rPr lang="sl-SI" sz="1900" dirty="0"/>
              <a:t>Pri Bogu sta moje rešenje in moja slava,</a:t>
            </a:r>
          </a:p>
          <a:p>
            <a:pPr marL="0" indent="0">
              <a:buNone/>
            </a:pPr>
            <a:r>
              <a:rPr lang="sl-SI" sz="1900" dirty="0"/>
              <a:t>moja močna skala, moje zavetje je v Bogu.</a:t>
            </a:r>
          </a:p>
          <a:p>
            <a:pPr marL="0" indent="0">
              <a:buNone/>
            </a:pPr>
            <a:endParaRPr lang="sl-SI" sz="1900" dirty="0"/>
          </a:p>
          <a:p>
            <a:pPr marL="0" indent="0">
              <a:buNone/>
            </a:pPr>
            <a:r>
              <a:rPr lang="sl-SI" sz="1900" b="1" dirty="0"/>
              <a:t>Odpev: Gospod je moje upanje</a:t>
            </a:r>
          </a:p>
          <a:p>
            <a:pPr marL="0" indent="0">
              <a:buNone/>
            </a:pPr>
            <a:endParaRPr lang="sl-SI" sz="1900" dirty="0"/>
          </a:p>
          <a:p>
            <a:pPr marL="0" indent="0">
              <a:buNone/>
            </a:pPr>
            <a:r>
              <a:rPr lang="sl-SI" sz="1900" dirty="0"/>
              <a:t>Zaupajte vanj ob vsakem času, o ljudstvo,</a:t>
            </a:r>
          </a:p>
          <a:p>
            <a:pPr marL="0" indent="0">
              <a:buNone/>
            </a:pPr>
            <a:r>
              <a:rPr lang="sl-SI" sz="1900" dirty="0"/>
              <a:t>pred njim izlivajte svoja srca!</a:t>
            </a:r>
          </a:p>
          <a:p>
            <a:pPr marL="0" indent="0">
              <a:buNone/>
            </a:pPr>
            <a:r>
              <a:rPr lang="sl-SI" sz="1900" dirty="0"/>
              <a:t>Bog nam je zatočišče.</a:t>
            </a:r>
          </a:p>
          <a:p>
            <a:pPr marL="0" indent="0">
              <a:buNone/>
            </a:pPr>
            <a:endParaRPr lang="sl-SI" sz="1900" dirty="0"/>
          </a:p>
          <a:p>
            <a:pPr marL="0" indent="0">
              <a:buNone/>
            </a:pPr>
            <a:r>
              <a:rPr lang="sl-SI" sz="1900" b="1" dirty="0"/>
              <a:t>Odpev: Gospod je moje upanje</a:t>
            </a:r>
          </a:p>
          <a:p>
            <a:pPr marL="0" indent="0">
              <a:buNone/>
            </a:pP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330441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65996004-6A77-416A-BF0A-186D96087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4834" y="815781"/>
            <a:ext cx="7885898" cy="76221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/>
              <a:t>Le dih so človeški sinovi,</a:t>
            </a:r>
          </a:p>
          <a:p>
            <a:pPr marL="0" indent="0">
              <a:buNone/>
            </a:pPr>
            <a:r>
              <a:rPr lang="sl-SI" dirty="0"/>
              <a:t>slepilo so sinovi moža;</a:t>
            </a:r>
          </a:p>
          <a:p>
            <a:pPr marL="0" indent="0">
              <a:buNone/>
            </a:pPr>
            <a:r>
              <a:rPr lang="sl-SI" dirty="0"/>
              <a:t>če bi stopili na tehtnico,</a:t>
            </a:r>
          </a:p>
          <a:p>
            <a:pPr marL="0" indent="0">
              <a:buNone/>
            </a:pPr>
            <a:r>
              <a:rPr lang="sl-SI" dirty="0"/>
              <a:t>so vsi skupaj lažji kakor dih.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/>
              <a:t>Odpev: Gospod je moje upanje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Ne zaupajte v zatiranje,</a:t>
            </a:r>
          </a:p>
          <a:p>
            <a:pPr marL="0" indent="0">
              <a:buNone/>
            </a:pPr>
            <a:r>
              <a:rPr lang="sl-SI" dirty="0"/>
              <a:t>z ropanjem se ne varajte!</a:t>
            </a:r>
          </a:p>
          <a:p>
            <a:pPr marL="0" indent="0">
              <a:buNone/>
            </a:pPr>
            <a:r>
              <a:rPr lang="sl-SI" dirty="0"/>
              <a:t>Če premoženje raste,</a:t>
            </a:r>
          </a:p>
          <a:p>
            <a:pPr marL="0" indent="0">
              <a:buNone/>
            </a:pPr>
            <a:r>
              <a:rPr lang="sl-SI" dirty="0"/>
              <a:t>nanj srca ne navezujte!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/>
              <a:t>Odpev: Gospod je moje upanje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25739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65996004-6A77-416A-BF0A-186D96087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1748" y="122730"/>
            <a:ext cx="6930189" cy="66125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b="1" dirty="0"/>
          </a:p>
          <a:p>
            <a:pPr marL="0" indent="0">
              <a:buNone/>
            </a:pPr>
            <a:r>
              <a:rPr lang="sl-SI" dirty="0"/>
              <a:t>Eno je Bog govoril,</a:t>
            </a:r>
          </a:p>
          <a:p>
            <a:pPr marL="0" indent="0">
              <a:buNone/>
            </a:pPr>
            <a:r>
              <a:rPr lang="sl-SI" dirty="0"/>
              <a:t>to dvoje sem slišal:</a:t>
            </a:r>
          </a:p>
          <a:p>
            <a:pPr marL="0" indent="0">
              <a:buNone/>
            </a:pPr>
            <a:r>
              <a:rPr lang="sl-SI" dirty="0"/>
              <a:t>da je moč pri Bogu,</a:t>
            </a:r>
          </a:p>
          <a:p>
            <a:pPr marL="0" indent="0">
              <a:buNone/>
            </a:pPr>
            <a:r>
              <a:rPr lang="sl-SI" dirty="0"/>
              <a:t>in da je tvoja, Gospod, dobrota;</a:t>
            </a:r>
          </a:p>
          <a:p>
            <a:pPr marL="0" indent="0">
              <a:buNone/>
            </a:pPr>
            <a:r>
              <a:rPr lang="sl-SI" dirty="0"/>
              <a:t>zakaj ti plačuješ</a:t>
            </a:r>
          </a:p>
          <a:p>
            <a:pPr marL="0" indent="0">
              <a:buNone/>
            </a:pPr>
            <a:r>
              <a:rPr lang="sl-SI" dirty="0"/>
              <a:t>vsakemu po njegovem delu.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/>
              <a:t>Odpev: Gospod je moje upanje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Slava Očetu in sinu in Svetemu Duhu</a:t>
            </a:r>
          </a:p>
          <a:p>
            <a:pPr marL="0" indent="0">
              <a:buNone/>
            </a:pPr>
            <a:r>
              <a:rPr lang="sl-SI" dirty="0"/>
              <a:t>Kakor je bilo v začetku tako zdaj in vselej in vekomaj. Amen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/>
              <a:t>Odpev: Gospod je moje upanje</a:t>
            </a:r>
          </a:p>
          <a:p>
            <a:pPr marL="0" indent="0">
              <a:buNone/>
            </a:pP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346131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3A4E3BEA-AF7E-1EE6-8A4E-424EF1FD2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4180" y="369691"/>
            <a:ext cx="8915400" cy="6202189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dirty="0"/>
              <a:t>Iz svetega evangelija po Janezu. (</a:t>
            </a:r>
            <a:r>
              <a:rPr lang="sl-SI" sz="7200" dirty="0" err="1"/>
              <a:t>Jn</a:t>
            </a:r>
            <a:r>
              <a:rPr lang="sl-SI" sz="7200" dirty="0"/>
              <a:t> 14,1-7)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l-SI" sz="7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b="1" dirty="0"/>
              <a:t>Vsi: Slava,  tebi Gospod.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l-SI" sz="7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dirty="0"/>
              <a:t>Tedaj je rekel Jezus svojim učencem: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dirty="0"/>
              <a:t>»Vaše srce naj se ne vznemirja. Verujete v Boga,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dirty="0"/>
              <a:t>tudi vame verujte. V hiši mojega Očeta je veliko bivališč;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dirty="0"/>
              <a:t>če ne bi bilo tako, ali bi vam rekel: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dirty="0"/>
              <a:t>Odhajam, da vam pripravim prostor?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dirty="0"/>
              <a:t>Ko odidem in vam pripravim prostor,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dirty="0"/>
              <a:t>bom spet prišel in vas vzel k sebi, da boste tudi vi tam,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dirty="0"/>
              <a:t>kjer sem jaz. In za pot, kamor jaz grem, veste.«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dirty="0"/>
              <a:t>Tomaž mu je rekel: »Gospod, ne vemo, kam greš.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dirty="0"/>
              <a:t>Kako bi mogli vedeti za pot?« Jezus mu je rekel: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dirty="0"/>
              <a:t>»Jaz sem pot, resnica in življenje.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dirty="0"/>
              <a:t>Nihče ne pride k Očetu drugače kot po meni.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dirty="0"/>
              <a:t>Če ste spoznali mene, boste spoznali tudi mojega Očeta;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dirty="0"/>
              <a:t>že zdaj ga poznate in videli ste ga«.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l-SI" sz="7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dirty="0"/>
              <a:t>Kristusov Evangelij.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l-SI" sz="7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7200" b="1" dirty="0"/>
              <a:t>Vsi: Hvala tebi Kristus.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55856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C78BA82-B0D2-49F8-BCAE-FB294273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04513"/>
            <a:ext cx="8911687" cy="1280890"/>
          </a:xfrm>
        </p:spPr>
        <p:txBody>
          <a:bodyPr/>
          <a:lstStyle/>
          <a:p>
            <a:r>
              <a:rPr lang="sl-SI" b="1" dirty="0"/>
              <a:t>Prošnje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B295B4D8-ECB7-442C-A8B3-90D0907ED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218007"/>
            <a:ext cx="8915400" cy="52289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l-SI" sz="2100" dirty="0"/>
              <a:t>Voditelj: Gospod življenja in vse zgodovine, podeli človeštvu, ki roma skozi čas, pomoč svojega Svetega Duha, da bo odkrilo pota dobrote in dospelo do oznanila: »Jezus je Gospod.« S trdnim upanjem se obrnimo na Očeta v nebesih.</a:t>
            </a:r>
          </a:p>
          <a:p>
            <a:pPr marL="0" indent="0" algn="just">
              <a:buNone/>
            </a:pPr>
            <a:endParaRPr lang="sl-SI" sz="2100" dirty="0"/>
          </a:p>
          <a:p>
            <a:pPr marL="0" indent="0" algn="just">
              <a:buNone/>
            </a:pPr>
            <a:r>
              <a:rPr lang="sl-SI" sz="2100" b="1" dirty="0"/>
              <a:t>Vsi: Oče naš, usliši nas. </a:t>
            </a:r>
          </a:p>
          <a:p>
            <a:pPr marL="0" indent="0" algn="just">
              <a:buNone/>
            </a:pPr>
            <a:endParaRPr lang="sl-SI" sz="2100" b="1" dirty="0"/>
          </a:p>
          <a:p>
            <a:pPr marL="0" indent="0" algn="just">
              <a:buNone/>
            </a:pPr>
            <a:r>
              <a:rPr lang="sl-SI" sz="2100" dirty="0"/>
              <a:t>1. V tem svetem letu nas napolni z upanjem, da bomo verodostojno in privlačno izpričevali vero in ljubezen, ki ju nosimo v srcu.</a:t>
            </a:r>
          </a:p>
          <a:p>
            <a:pPr marL="0" indent="0" algn="just">
              <a:buNone/>
            </a:pPr>
            <a:endParaRPr lang="sl-SI" sz="2100" dirty="0"/>
          </a:p>
          <a:p>
            <a:pPr marL="0" indent="0" algn="just">
              <a:buNone/>
            </a:pPr>
            <a:r>
              <a:rPr lang="sl-SI" sz="2100" b="1" dirty="0"/>
              <a:t>Vsi: Oče naš, usliši nas. </a:t>
            </a:r>
          </a:p>
          <a:p>
            <a:pPr marL="0" indent="0" algn="just">
              <a:buNone/>
            </a:pPr>
            <a:endParaRPr lang="sl-SI" sz="2100" dirty="0"/>
          </a:p>
          <a:p>
            <a:pPr marL="0" indent="0" algn="just">
              <a:buNone/>
            </a:pPr>
            <a:endParaRPr lang="sl-SI" sz="2100" dirty="0"/>
          </a:p>
          <a:p>
            <a:pPr marL="0" indent="0" algn="just">
              <a:buNone/>
            </a:pPr>
            <a:endParaRPr lang="sl-SI" sz="2100" b="1" dirty="0"/>
          </a:p>
        </p:txBody>
      </p:sp>
    </p:spTree>
    <p:extLst>
      <p:ext uri="{BB962C8B-B14F-4D97-AF65-F5344CB8AC3E}">
        <p14:creationId xmlns:p14="http://schemas.microsoft.com/office/powerpoint/2010/main" val="586850576"/>
      </p:ext>
    </p:extLst>
  </p:cSld>
  <p:clrMapOvr>
    <a:masterClrMapping/>
  </p:clrMapOvr>
</p:sld>
</file>

<file path=ppt/theme/theme1.xml><?xml version="1.0" encoding="utf-8"?>
<a:theme xmlns:a="http://schemas.openxmlformats.org/drawingml/2006/main" name="Šelest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336</TotalTime>
  <Words>1986</Words>
  <Application>Microsoft Office PowerPoint</Application>
  <PresentationFormat>Po meri</PresentationFormat>
  <Paragraphs>247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26</vt:i4>
      </vt:variant>
    </vt:vector>
  </HeadingPairs>
  <TitlesOfParts>
    <vt:vector size="27" baseType="lpstr">
      <vt:lpstr>Šelest</vt:lpstr>
      <vt:lpstr>SREČANJE IZREDNIH DELILCEV OBHAJILA 2025  Škofija Koper</vt:lpstr>
      <vt:lpstr>  Dnevni red   </vt:lpstr>
      <vt:lpstr>Molitev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Prošnje</vt:lpstr>
      <vt:lpstr>PowerPointova predstavitev</vt:lpstr>
      <vt:lpstr>PowerPointova predstavitev</vt:lpstr>
      <vt:lpstr>PowerPointova predstavitev</vt:lpstr>
      <vt:lpstr>Molitev ob jubileju: (vsi skupaj) </vt:lpstr>
      <vt:lpstr> </vt:lpstr>
      <vt:lpstr>  Dnevni red   </vt:lpstr>
      <vt:lpstr>SREČANJE IZREDNIH DELILCEV OBHAJILA 2025  Škofija Koper</vt:lpstr>
      <vt:lpstr>Župnija in jubilej</vt:lpstr>
      <vt:lpstr>Župnija in jubilej</vt:lpstr>
      <vt:lpstr>Župnija in jubilej</vt:lpstr>
      <vt:lpstr>Župnija in jubilej</vt:lpstr>
      <vt:lpstr>Župnija in jubilej</vt:lpstr>
      <vt:lpstr>Župnija in jubilej</vt:lpstr>
      <vt:lpstr>Župnija in jubilej</vt:lpstr>
      <vt:lpstr>Župnija in jubilej</vt:lpstr>
      <vt:lpstr>Župnija in jubilej</vt:lpstr>
      <vt:lpstr>Vprašanja za pogovor v skupinah: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SKUPNA PASTORALNA KONFERENCA</dc:title>
  <dc:creator>Uporabnik</dc:creator>
  <cp:lastModifiedBy>Pastoralna</cp:lastModifiedBy>
  <cp:revision>56</cp:revision>
  <dcterms:created xsi:type="dcterms:W3CDTF">2021-11-02T10:31:25Z</dcterms:created>
  <dcterms:modified xsi:type="dcterms:W3CDTF">2025-02-19T08:54:47Z</dcterms:modified>
</cp:coreProperties>
</file>