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08" r:id="rId3"/>
    <p:sldId id="258" r:id="rId4"/>
    <p:sldId id="259" r:id="rId5"/>
    <p:sldId id="309" r:id="rId6"/>
    <p:sldId id="350" r:id="rId7"/>
    <p:sldId id="349" r:id="rId8"/>
    <p:sldId id="352" r:id="rId9"/>
    <p:sldId id="351" r:id="rId10"/>
    <p:sldId id="329" r:id="rId11"/>
    <p:sldId id="310" r:id="rId12"/>
    <p:sldId id="312" r:id="rId13"/>
    <p:sldId id="353" r:id="rId14"/>
    <p:sldId id="354" r:id="rId15"/>
    <p:sldId id="355" r:id="rId16"/>
    <p:sldId id="356" r:id="rId17"/>
    <p:sldId id="357" r:id="rId18"/>
    <p:sldId id="358" r:id="rId19"/>
    <p:sldId id="359" r:id="rId20"/>
    <p:sldId id="360" r:id="rId21"/>
    <p:sldId id="361"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67" autoAdjust="0"/>
    <p:restoredTop sz="94660"/>
  </p:normalViewPr>
  <p:slideViewPr>
    <p:cSldViewPr snapToGrid="0">
      <p:cViewPr varScale="1">
        <p:scale>
          <a:sx n="88" d="100"/>
          <a:sy n="88" d="100"/>
        </p:scale>
        <p:origin x="-132" y="-12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sl-SI"/>
              <a:t>Kliknite, če želite urediti slog naslova matrice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a:t>Kliknite, če želite urediti slog podnaslova matrice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aslov in na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sl-SI"/>
              <a:t>Kliknite, če želite urediti slog naslova matrice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9/5/2025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z napiso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l-SI"/>
              <a:t>Kliknite, če želite urediti slog naslova matrice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Uredite sloge besedila matrice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9/5/2025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ica z ime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sl-SI"/>
              <a:t>Kliknite, če želite urediti slog naslova matrice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9/5/2025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t kartice z imenom">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l-SI"/>
              <a:t>Kliknite, če želite urediti slog naslova matrice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Uredite sloge besedila matrice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9/5/2025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Resnično ali neresničn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sl-SI"/>
              <a:t>Kliknite, če želite urediti slog naslova matrice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Uredite sloge besedila matrice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9/5/2025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Vertical Text Placeholder 2"/>
          <p:cNvSpPr>
            <a:spLocks noGrp="1"/>
          </p:cNvSpPr>
          <p:nvPr>
            <p:ph type="body" orient="vert" idx="1"/>
          </p:nvPr>
        </p:nvSpPr>
        <p:spPr/>
        <p:txBody>
          <a:bodyPr vert="eaVert" ancho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sl-SI"/>
              <a:t>Kliknite, če želite urediti slog naslova matrice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1_Naslov in vsebina">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998FE53-FCAC-408A-9D25-A601A44D2B28}" type="datetimeFigureOut">
              <a:rPr lang="sl-SI" smtClean="0"/>
              <a:t>5.9.2025</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9F7D4DC7-B76C-4DAD-8FC9-F57B0A01092B}" type="slidenum">
              <a:rPr lang="sl-SI" smtClean="0"/>
              <a:t>‹#›</a:t>
            </a:fld>
            <a:endParaRPr lang="sl-SI"/>
          </a:p>
        </p:txBody>
      </p:sp>
      <p:sp>
        <p:nvSpPr>
          <p:cNvPr id="8" name="Title 7"/>
          <p:cNvSpPr>
            <a:spLocks noGrp="1"/>
          </p:cNvSpPr>
          <p:nvPr>
            <p:ph type="title"/>
          </p:nvPr>
        </p:nvSpPr>
        <p:spPr/>
        <p:txBody>
          <a:bodyPr/>
          <a:lstStyle/>
          <a:p>
            <a:r>
              <a:rPr lang="sl-SI"/>
              <a:t>Uredite slog naslova matrice</a:t>
            </a:r>
            <a:endParaRPr lang="en-US"/>
          </a:p>
        </p:txBody>
      </p:sp>
      <p:sp>
        <p:nvSpPr>
          <p:cNvPr id="10" name="Content Placeholder 9"/>
          <p:cNvSpPr>
            <a:spLocks noGrp="1"/>
          </p:cNvSpPr>
          <p:nvPr>
            <p:ph sz="quarter" idx="13"/>
          </p:nvPr>
        </p:nvSpPr>
        <p:spPr>
          <a:xfrm>
            <a:off x="1524000" y="731520"/>
            <a:ext cx="8534400" cy="3474720"/>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Tree>
    <p:extLst>
      <p:ext uri="{BB962C8B-B14F-4D97-AF65-F5344CB8AC3E}">
        <p14:creationId xmlns:p14="http://schemas.microsoft.com/office/powerpoint/2010/main" val="3155299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sl-SI"/>
              <a:t>Kliknite, če želite urediti slog naslova matrice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sl-SI"/>
              <a:t>Kliknite, če želite urediti slog naslova matrice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9/5/2025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l-SI"/>
              <a:t>Kliknite, če želite urediti slog naslova matrice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l-SI"/>
              <a:t>Kliknite, če želite urediti slog naslova matrice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sl-SI"/>
              <a:t>Kliknite, če želite urediti slog naslova matrice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9/5/2025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sl-SI"/>
              <a:t>Kliknite, če želite urediti slog naslova matrice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l-SI"/>
              <a:t>Kliknite ikono, če želite dodati sliko</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9/5/2025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sl-SI"/>
              <a:t>Kliknite, če želite urediti slog naslova matrice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9/5/2025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 id="2147483665" r:id="rId17"/>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20000"/>
              </a:schemeClr>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xmlns="" id="{074B6F29-4A84-4B93-81EE-C479BD8FAC3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xmlns="" id="{06C8ED49-B5B6-4FFA-908A-3D67B27EE5A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12047" y="935646"/>
            <a:ext cx="4851190" cy="4968016"/>
          </a:xfrm>
          <a:prstGeom prst="rect">
            <a:avLst/>
          </a:prstGeom>
          <a:solidFill>
            <a:schemeClr val="bg1"/>
          </a:solidFill>
          <a:ln w="12700" cap="sq">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1" name="Group 50">
            <a:extLst>
              <a:ext uri="{FF2B5EF4-FFF2-40B4-BE49-F238E27FC236}">
                <a16:creationId xmlns:a16="http://schemas.microsoft.com/office/drawing/2014/main" xmlns="" id="{ED31B43E-14D8-49D6-8A74-155B6F965ECB}"/>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6087364" y="228600"/>
            <a:ext cx="2851523" cy="6638625"/>
            <a:chOff x="2487613" y="285750"/>
            <a:chExt cx="2428875" cy="5654676"/>
          </a:xfrm>
        </p:grpSpPr>
        <p:sp>
          <p:nvSpPr>
            <p:cNvPr id="52" name="Freeform 11">
              <a:extLst>
                <a:ext uri="{FF2B5EF4-FFF2-40B4-BE49-F238E27FC236}">
                  <a16:creationId xmlns:a16="http://schemas.microsoft.com/office/drawing/2014/main" xmlns="" id="{4EE596F5-C49E-442C-96B1-D8E81C134A1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sl-SI"/>
            </a:p>
          </p:txBody>
        </p:sp>
        <p:sp>
          <p:nvSpPr>
            <p:cNvPr id="53" name="Freeform 12">
              <a:extLst>
                <a:ext uri="{FF2B5EF4-FFF2-40B4-BE49-F238E27FC236}">
                  <a16:creationId xmlns:a16="http://schemas.microsoft.com/office/drawing/2014/main" xmlns="" id="{6D2E5024-F563-4BDB-A456-DF93C6AB0DA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sl-SI"/>
            </a:p>
          </p:txBody>
        </p:sp>
        <p:sp>
          <p:nvSpPr>
            <p:cNvPr id="54" name="Freeform 13">
              <a:extLst>
                <a:ext uri="{FF2B5EF4-FFF2-40B4-BE49-F238E27FC236}">
                  <a16:creationId xmlns:a16="http://schemas.microsoft.com/office/drawing/2014/main" xmlns="" id="{7CF83C6C-0CE4-4A91-A960-2C7417D6814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sl-SI"/>
            </a:p>
          </p:txBody>
        </p:sp>
        <p:sp>
          <p:nvSpPr>
            <p:cNvPr id="55" name="Freeform 14">
              <a:extLst>
                <a:ext uri="{FF2B5EF4-FFF2-40B4-BE49-F238E27FC236}">
                  <a16:creationId xmlns:a16="http://schemas.microsoft.com/office/drawing/2014/main" xmlns="" id="{77D64E65-E73C-4F2A-A7C5-0F89E9507E1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sl-SI"/>
            </a:p>
          </p:txBody>
        </p:sp>
        <p:sp>
          <p:nvSpPr>
            <p:cNvPr id="56" name="Freeform 15">
              <a:extLst>
                <a:ext uri="{FF2B5EF4-FFF2-40B4-BE49-F238E27FC236}">
                  <a16:creationId xmlns:a16="http://schemas.microsoft.com/office/drawing/2014/main" xmlns="" id="{BE45B67B-A961-4F4F-9C79-DEF19F54786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sl-SI"/>
            </a:p>
          </p:txBody>
        </p:sp>
        <p:sp>
          <p:nvSpPr>
            <p:cNvPr id="57" name="Freeform 16">
              <a:extLst>
                <a:ext uri="{FF2B5EF4-FFF2-40B4-BE49-F238E27FC236}">
                  <a16:creationId xmlns:a16="http://schemas.microsoft.com/office/drawing/2014/main" xmlns="" id="{33B76422-F50E-461E-B806-7EA7B056E48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sl-SI"/>
            </a:p>
          </p:txBody>
        </p:sp>
        <p:sp>
          <p:nvSpPr>
            <p:cNvPr id="58" name="Freeform 17">
              <a:extLst>
                <a:ext uri="{FF2B5EF4-FFF2-40B4-BE49-F238E27FC236}">
                  <a16:creationId xmlns:a16="http://schemas.microsoft.com/office/drawing/2014/main" xmlns="" id="{6139CA2B-F96B-4560-B62E-8627BEAE3A4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sl-SI"/>
            </a:p>
          </p:txBody>
        </p:sp>
        <p:sp>
          <p:nvSpPr>
            <p:cNvPr id="59" name="Freeform 18">
              <a:extLst>
                <a:ext uri="{FF2B5EF4-FFF2-40B4-BE49-F238E27FC236}">
                  <a16:creationId xmlns:a16="http://schemas.microsoft.com/office/drawing/2014/main" xmlns="" id="{962B66FE-B8C4-4595-AD04-78389BA060A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sl-SI"/>
            </a:p>
          </p:txBody>
        </p:sp>
        <p:sp>
          <p:nvSpPr>
            <p:cNvPr id="60" name="Freeform 19">
              <a:extLst>
                <a:ext uri="{FF2B5EF4-FFF2-40B4-BE49-F238E27FC236}">
                  <a16:creationId xmlns:a16="http://schemas.microsoft.com/office/drawing/2014/main" xmlns="" id="{BAFED7D8-F53E-43E6-80C2-8DB4EE31659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sl-SI"/>
            </a:p>
          </p:txBody>
        </p:sp>
        <p:sp>
          <p:nvSpPr>
            <p:cNvPr id="61" name="Freeform 20">
              <a:extLst>
                <a:ext uri="{FF2B5EF4-FFF2-40B4-BE49-F238E27FC236}">
                  <a16:creationId xmlns:a16="http://schemas.microsoft.com/office/drawing/2014/main" xmlns="" id="{AE3DA1AA-AC40-4385-9594-47D11FDFECB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sl-SI"/>
            </a:p>
          </p:txBody>
        </p:sp>
        <p:sp>
          <p:nvSpPr>
            <p:cNvPr id="62" name="Freeform 21">
              <a:extLst>
                <a:ext uri="{FF2B5EF4-FFF2-40B4-BE49-F238E27FC236}">
                  <a16:creationId xmlns:a16="http://schemas.microsoft.com/office/drawing/2014/main" xmlns="" id="{ADF3EB4E-E45C-4076-99A6-2716F88FB7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sl-SI"/>
            </a:p>
          </p:txBody>
        </p:sp>
        <p:sp>
          <p:nvSpPr>
            <p:cNvPr id="63" name="Freeform 22">
              <a:extLst>
                <a:ext uri="{FF2B5EF4-FFF2-40B4-BE49-F238E27FC236}">
                  <a16:creationId xmlns:a16="http://schemas.microsoft.com/office/drawing/2014/main" xmlns="" id="{5BA0016D-B39E-4FFC-8C13-0A766D45300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sl-SI"/>
            </a:p>
          </p:txBody>
        </p:sp>
      </p:grpSp>
      <p:grpSp>
        <p:nvGrpSpPr>
          <p:cNvPr id="65" name="Group 64">
            <a:extLst>
              <a:ext uri="{FF2B5EF4-FFF2-40B4-BE49-F238E27FC236}">
                <a16:creationId xmlns:a16="http://schemas.microsoft.com/office/drawing/2014/main" xmlns="" id="{83D064BE-68E3-4CC5-B57C-BA6A65106A3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6114579" y="-786"/>
            <a:ext cx="2356675" cy="6854040"/>
            <a:chOff x="6627813" y="194833"/>
            <a:chExt cx="1952625" cy="5678918"/>
          </a:xfrm>
        </p:grpSpPr>
        <p:sp>
          <p:nvSpPr>
            <p:cNvPr id="66" name="Freeform 27">
              <a:extLst>
                <a:ext uri="{FF2B5EF4-FFF2-40B4-BE49-F238E27FC236}">
                  <a16:creationId xmlns:a16="http://schemas.microsoft.com/office/drawing/2014/main" xmlns="" id="{C11D9C32-9A0D-40D2-A51D-6FAE6E52F46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sl-SI"/>
            </a:p>
          </p:txBody>
        </p:sp>
        <p:sp>
          <p:nvSpPr>
            <p:cNvPr id="67" name="Freeform 28">
              <a:extLst>
                <a:ext uri="{FF2B5EF4-FFF2-40B4-BE49-F238E27FC236}">
                  <a16:creationId xmlns:a16="http://schemas.microsoft.com/office/drawing/2014/main" xmlns="" id="{2A2977EF-829B-4437-A11D-D7067040BB3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sl-SI"/>
            </a:p>
          </p:txBody>
        </p:sp>
        <p:sp>
          <p:nvSpPr>
            <p:cNvPr id="68" name="Freeform 29">
              <a:extLst>
                <a:ext uri="{FF2B5EF4-FFF2-40B4-BE49-F238E27FC236}">
                  <a16:creationId xmlns:a16="http://schemas.microsoft.com/office/drawing/2014/main" xmlns="" id="{5D1B18C4-909B-4B51-AE9E-F593533E9D1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sl-SI"/>
            </a:p>
          </p:txBody>
        </p:sp>
        <p:sp>
          <p:nvSpPr>
            <p:cNvPr id="69" name="Freeform 30">
              <a:extLst>
                <a:ext uri="{FF2B5EF4-FFF2-40B4-BE49-F238E27FC236}">
                  <a16:creationId xmlns:a16="http://schemas.microsoft.com/office/drawing/2014/main" xmlns="" id="{6A0933FB-8B06-4F6F-8A48-9E4DBF0B3D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sl-SI"/>
            </a:p>
          </p:txBody>
        </p:sp>
        <p:sp>
          <p:nvSpPr>
            <p:cNvPr id="70" name="Freeform 31">
              <a:extLst>
                <a:ext uri="{FF2B5EF4-FFF2-40B4-BE49-F238E27FC236}">
                  <a16:creationId xmlns:a16="http://schemas.microsoft.com/office/drawing/2014/main" xmlns="" id="{14889E6C-E7DD-498B-A6B1-0B164AC4A9D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sl-SI"/>
            </a:p>
          </p:txBody>
        </p:sp>
        <p:sp>
          <p:nvSpPr>
            <p:cNvPr id="71" name="Freeform 32">
              <a:extLst>
                <a:ext uri="{FF2B5EF4-FFF2-40B4-BE49-F238E27FC236}">
                  <a16:creationId xmlns:a16="http://schemas.microsoft.com/office/drawing/2014/main" xmlns="" id="{E61CA63D-C3FC-4DDE-B4D8-DCF94A9E89D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sl-SI"/>
            </a:p>
          </p:txBody>
        </p:sp>
        <p:sp>
          <p:nvSpPr>
            <p:cNvPr id="72" name="Freeform 33">
              <a:extLst>
                <a:ext uri="{FF2B5EF4-FFF2-40B4-BE49-F238E27FC236}">
                  <a16:creationId xmlns:a16="http://schemas.microsoft.com/office/drawing/2014/main" xmlns="" id="{4C9F2517-1B43-4C45-9425-C89C3E57EFE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sl-SI"/>
            </a:p>
          </p:txBody>
        </p:sp>
        <p:sp>
          <p:nvSpPr>
            <p:cNvPr id="73" name="Freeform 34">
              <a:extLst>
                <a:ext uri="{FF2B5EF4-FFF2-40B4-BE49-F238E27FC236}">
                  <a16:creationId xmlns:a16="http://schemas.microsoft.com/office/drawing/2014/main" xmlns="" id="{8BDBE04C-E279-4537-AE1A-CDB84AEEDDD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sl-SI"/>
            </a:p>
          </p:txBody>
        </p:sp>
        <p:sp>
          <p:nvSpPr>
            <p:cNvPr id="74" name="Freeform 35">
              <a:extLst>
                <a:ext uri="{FF2B5EF4-FFF2-40B4-BE49-F238E27FC236}">
                  <a16:creationId xmlns:a16="http://schemas.microsoft.com/office/drawing/2014/main" xmlns="" id="{C323EB0A-EA25-475F-B460-847C9C077EE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sl-SI"/>
            </a:p>
          </p:txBody>
        </p:sp>
        <p:sp>
          <p:nvSpPr>
            <p:cNvPr id="75" name="Freeform 36">
              <a:extLst>
                <a:ext uri="{FF2B5EF4-FFF2-40B4-BE49-F238E27FC236}">
                  <a16:creationId xmlns:a16="http://schemas.microsoft.com/office/drawing/2014/main" xmlns="" id="{0015CF64-E765-4912-94E6-9E4994DCBFF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sl-SI"/>
            </a:p>
          </p:txBody>
        </p:sp>
        <p:sp>
          <p:nvSpPr>
            <p:cNvPr id="76" name="Freeform 37">
              <a:extLst>
                <a:ext uri="{FF2B5EF4-FFF2-40B4-BE49-F238E27FC236}">
                  <a16:creationId xmlns:a16="http://schemas.microsoft.com/office/drawing/2014/main" xmlns="" id="{641E494D-BD00-4870-A56E-3A5B0B9276A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sl-SI"/>
            </a:p>
          </p:txBody>
        </p:sp>
        <p:sp>
          <p:nvSpPr>
            <p:cNvPr id="77" name="Freeform 38">
              <a:extLst>
                <a:ext uri="{FF2B5EF4-FFF2-40B4-BE49-F238E27FC236}">
                  <a16:creationId xmlns:a16="http://schemas.microsoft.com/office/drawing/2014/main" xmlns="" id="{030A020E-6417-45D0-9E3E-E4776BB2F78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sl-SI"/>
            </a:p>
          </p:txBody>
        </p:sp>
      </p:grpSp>
      <p:sp>
        <p:nvSpPr>
          <p:cNvPr id="2" name="Naslov 1">
            <a:extLst>
              <a:ext uri="{FF2B5EF4-FFF2-40B4-BE49-F238E27FC236}">
                <a16:creationId xmlns:a16="http://schemas.microsoft.com/office/drawing/2014/main" xmlns="" id="{940AC56B-1629-4134-A6CE-5E96DDF56E3B}"/>
              </a:ext>
            </a:extLst>
          </p:cNvPr>
          <p:cNvSpPr>
            <a:spLocks noGrp="1"/>
          </p:cNvSpPr>
          <p:nvPr>
            <p:ph type="ctrTitle"/>
          </p:nvPr>
        </p:nvSpPr>
        <p:spPr>
          <a:xfrm>
            <a:off x="7333153" y="66178"/>
            <a:ext cx="4285268" cy="3841735"/>
          </a:xfrm>
        </p:spPr>
        <p:txBody>
          <a:bodyPr>
            <a:normAutofit/>
          </a:bodyPr>
          <a:lstStyle/>
          <a:p>
            <a:pPr algn="ctr"/>
            <a:r>
              <a:rPr lang="sl-SI" sz="5500" b="1" dirty="0"/>
              <a:t>PASTORALNI TEČAJ 2025</a:t>
            </a:r>
            <a:r>
              <a:rPr lang="sl-SI" sz="4400" b="1" dirty="0"/>
              <a:t/>
            </a:r>
            <a:br>
              <a:rPr lang="sl-SI" sz="4400" b="1" dirty="0"/>
            </a:br>
            <a:r>
              <a:rPr lang="sl-SI" sz="1800" b="1" dirty="0"/>
              <a:t/>
            </a:r>
            <a:br>
              <a:rPr lang="sl-SI" sz="1800" b="1" dirty="0"/>
            </a:br>
            <a:r>
              <a:rPr lang="sl-SI" sz="2000" b="1" dirty="0"/>
              <a:t>Škofija Koper</a:t>
            </a:r>
          </a:p>
        </p:txBody>
      </p:sp>
      <p:sp>
        <p:nvSpPr>
          <p:cNvPr id="3" name="Podnaslov 2">
            <a:extLst>
              <a:ext uri="{FF2B5EF4-FFF2-40B4-BE49-F238E27FC236}">
                <a16:creationId xmlns:a16="http://schemas.microsoft.com/office/drawing/2014/main" xmlns="" id="{594C5DAB-4E07-492A-B5D5-B37C885C44CD}"/>
              </a:ext>
            </a:extLst>
          </p:cNvPr>
          <p:cNvSpPr>
            <a:spLocks noGrp="1"/>
          </p:cNvSpPr>
          <p:nvPr>
            <p:ph type="subTitle" idx="1"/>
          </p:nvPr>
        </p:nvSpPr>
        <p:spPr>
          <a:xfrm>
            <a:off x="7883172" y="4262862"/>
            <a:ext cx="3181598" cy="1126283"/>
          </a:xfrm>
        </p:spPr>
        <p:txBody>
          <a:bodyPr>
            <a:normAutofit/>
          </a:bodyPr>
          <a:lstStyle/>
          <a:p>
            <a:pPr algn="ctr"/>
            <a:r>
              <a:rPr lang="sl-SI" b="1" dirty="0"/>
              <a:t>Sreda, 3. 9. 2025</a:t>
            </a:r>
          </a:p>
          <a:p>
            <a:pPr algn="ctr"/>
            <a:r>
              <a:rPr lang="sl-SI" b="1" i="1" dirty="0" smtClean="0"/>
              <a:t>Škofijska </a:t>
            </a:r>
            <a:r>
              <a:rPr lang="sl-SI" b="1" i="1" smtClean="0"/>
              <a:t>gimnazija Vipava</a:t>
            </a:r>
            <a:endParaRPr lang="sl-SI" b="1" i="1" dirty="0"/>
          </a:p>
        </p:txBody>
      </p:sp>
      <p:pic>
        <p:nvPicPr>
          <p:cNvPr id="5" name="Slika 4" descr="Slika, ki vsebuje besede logotip, sličica, grafika, simbol&#10;&#10;Opis je samodejno ustvarjen">
            <a:extLst>
              <a:ext uri="{FF2B5EF4-FFF2-40B4-BE49-F238E27FC236}">
                <a16:creationId xmlns:a16="http://schemas.microsoft.com/office/drawing/2014/main" xmlns="" id="{F90B3832-9498-76DA-684C-43D1AC2ED272}"/>
              </a:ext>
            </a:extLst>
          </p:cNvPr>
          <p:cNvPicPr>
            <a:picLocks noChangeAspect="1"/>
          </p:cNvPicPr>
          <p:nvPr/>
        </p:nvPicPr>
        <p:blipFill>
          <a:blip r:embed="rId2"/>
          <a:srcRect l="2614" r="-5" b="-5"/>
          <a:stretch/>
        </p:blipFill>
        <p:spPr>
          <a:xfrm>
            <a:off x="627855" y="940147"/>
            <a:ext cx="4817162" cy="4946440"/>
          </a:xfrm>
          <a:prstGeom prst="rect">
            <a:avLst/>
          </a:prstGeom>
        </p:spPr>
      </p:pic>
      <p:sp>
        <p:nvSpPr>
          <p:cNvPr id="79" name="Rectangle 78">
            <a:extLst>
              <a:ext uri="{FF2B5EF4-FFF2-40B4-BE49-F238E27FC236}">
                <a16:creationId xmlns:a16="http://schemas.microsoft.com/office/drawing/2014/main" xmlns="" id="{9A2B6FDB-5181-44FE-981E-401DD6DED43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087355"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81" name="Freeform 33">
            <a:extLst>
              <a:ext uri="{FF2B5EF4-FFF2-40B4-BE49-F238E27FC236}">
                <a16:creationId xmlns:a16="http://schemas.microsoft.com/office/drawing/2014/main" xmlns="" id="{C3389666-1B7F-496F-A541-289F8A73CE1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a:off x="6087355"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sl-SI"/>
          </a:p>
        </p:txBody>
      </p:sp>
    </p:spTree>
    <p:extLst>
      <p:ext uri="{BB962C8B-B14F-4D97-AF65-F5344CB8AC3E}">
        <p14:creationId xmlns:p14="http://schemas.microsoft.com/office/powerpoint/2010/main" val="1197586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xmlns="" id="{65996004-6A77-416A-BF0A-186D960876CA}"/>
              </a:ext>
            </a:extLst>
          </p:cNvPr>
          <p:cNvSpPr>
            <a:spLocks noGrp="1"/>
          </p:cNvSpPr>
          <p:nvPr>
            <p:ph idx="1"/>
          </p:nvPr>
        </p:nvSpPr>
        <p:spPr>
          <a:xfrm>
            <a:off x="3105337" y="957365"/>
            <a:ext cx="7885898" cy="7622140"/>
          </a:xfrm>
        </p:spPr>
        <p:txBody>
          <a:bodyPr>
            <a:normAutofit/>
          </a:bodyPr>
          <a:lstStyle/>
          <a:p>
            <a:pPr marL="0" indent="0">
              <a:buNone/>
            </a:pPr>
            <a:r>
              <a:rPr lang="sl-SI" sz="2000" b="1" i="1" dirty="0"/>
              <a:t>Vsi skupaj:</a:t>
            </a:r>
            <a:endParaRPr lang="sl-SI" sz="2000" b="1" dirty="0"/>
          </a:p>
          <a:p>
            <a:pPr marL="0" indent="0">
              <a:buNone/>
            </a:pPr>
            <a:r>
              <a:rPr lang="sl-SI" sz="2000" i="1" dirty="0"/>
              <a:t>Nebeški Oče, vera, ki si nam jo dal v tvojem Sinu Jezusu Kristusu, našem bratu, in plamen ljubezni,  ki ga je Sveti Duh izlil v naša srca, naj v nas prebujata blagoslovljeno upanje v prihod tvojega kraljestva.</a:t>
            </a:r>
            <a:endParaRPr lang="sl-SI" sz="2000" dirty="0"/>
          </a:p>
          <a:p>
            <a:pPr marL="0" indent="0">
              <a:buNone/>
            </a:pPr>
            <a:r>
              <a:rPr lang="sl-SI" sz="2000" i="1" dirty="0"/>
              <a:t>Naj nas tvoja milost preobrazi, da bomo marljivo gojili seme evangelija, ki bo prekvasilo človeštvo in ves svet, ko zaupno pričakujemo novo nebo in novo zemljo, v katerem bodo premagane sile zla in se bo za vselej razodela tvoja slava.  </a:t>
            </a:r>
            <a:endParaRPr lang="sl-SI" sz="2000" dirty="0"/>
          </a:p>
          <a:p>
            <a:pPr marL="0" indent="0">
              <a:buNone/>
            </a:pPr>
            <a:r>
              <a:rPr lang="sl-SI" sz="2000" i="1" dirty="0"/>
              <a:t>Naj milost jubileja v nas, romarjih upanja, oživlja hrepenenje po nebeških dobrinah in na ves svet izliva veselje in mir našega Odrešenika.</a:t>
            </a:r>
            <a:endParaRPr lang="sl-SI" sz="2000" dirty="0"/>
          </a:p>
          <a:p>
            <a:pPr marL="0" indent="0">
              <a:buNone/>
            </a:pPr>
            <a:r>
              <a:rPr lang="sl-SI" sz="2000" i="1" dirty="0"/>
              <a:t>Tebi, blagoslovljeni in večni Bog, bodi hvala in slava na veke vekov.</a:t>
            </a:r>
            <a:endParaRPr lang="sl-SI" sz="2000" dirty="0"/>
          </a:p>
          <a:p>
            <a:pPr marL="0" indent="0">
              <a:buNone/>
            </a:pPr>
            <a:r>
              <a:rPr lang="sl-SI" sz="2000" i="1" dirty="0"/>
              <a:t>Amen.</a:t>
            </a:r>
            <a:endParaRPr lang="sl-SI" sz="2000" dirty="0"/>
          </a:p>
          <a:p>
            <a:pPr marL="0" indent="0">
              <a:buNone/>
            </a:pPr>
            <a:endParaRPr lang="sl-SI" dirty="0"/>
          </a:p>
          <a:p>
            <a:pPr marL="0" indent="0">
              <a:buNone/>
            </a:pPr>
            <a:endParaRPr lang="sl-SI" b="1" dirty="0"/>
          </a:p>
        </p:txBody>
      </p:sp>
      <p:pic>
        <p:nvPicPr>
          <p:cNvPr id="2" name="Slika 1" descr="Slika, ki vsebuje besede logotip, sličica, grafika, simbol&#10;&#10;Opis je samodejno ustvarjen">
            <a:extLst>
              <a:ext uri="{FF2B5EF4-FFF2-40B4-BE49-F238E27FC236}">
                <a16:creationId xmlns:a16="http://schemas.microsoft.com/office/drawing/2014/main" xmlns="" id="{0D35F8FD-B20D-B5AD-E057-122A1D041D58}"/>
              </a:ext>
            </a:extLst>
          </p:cNvPr>
          <p:cNvPicPr>
            <a:picLocks noChangeAspect="1"/>
          </p:cNvPicPr>
          <p:nvPr/>
        </p:nvPicPr>
        <p:blipFill>
          <a:blip r:embed="rId2"/>
          <a:stretch>
            <a:fillRect/>
          </a:stretch>
        </p:blipFill>
        <p:spPr>
          <a:xfrm>
            <a:off x="11033729" y="5653870"/>
            <a:ext cx="1066518" cy="1066518"/>
          </a:xfrm>
          <a:prstGeom prst="rect">
            <a:avLst/>
          </a:prstGeom>
        </p:spPr>
      </p:pic>
    </p:spTree>
    <p:extLst>
      <p:ext uri="{BB962C8B-B14F-4D97-AF65-F5344CB8AC3E}">
        <p14:creationId xmlns:p14="http://schemas.microsoft.com/office/powerpoint/2010/main" val="257393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2" presetClass="entr" presetSubtype="0" fill="hold"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2" presetClass="entr" presetSubtype="0" fill="hold"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5000"/>
                            </p:stCondLst>
                            <p:childTnLst>
                              <p:par>
                                <p:cTn id="35" presetID="42" presetClass="entr" presetSubtype="0" fill="hold"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1000"/>
                                        <p:tgtEl>
                                          <p:spTgt spid="3">
                                            <p:txEl>
                                              <p:pRg st="5" end="5"/>
                                            </p:txEl>
                                          </p:spTgt>
                                        </p:tgtEl>
                                      </p:cBhvr>
                                    </p:animEffect>
                                    <p:anim calcmode="lin" valueType="num">
                                      <p:cBhvr>
                                        <p:cTn id="3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xmlns="" id="{65996004-6A77-416A-BF0A-186D960876CA}"/>
              </a:ext>
            </a:extLst>
          </p:cNvPr>
          <p:cNvSpPr>
            <a:spLocks noGrp="1"/>
          </p:cNvSpPr>
          <p:nvPr>
            <p:ph idx="1"/>
          </p:nvPr>
        </p:nvSpPr>
        <p:spPr>
          <a:xfrm>
            <a:off x="2939950" y="245460"/>
            <a:ext cx="8552680" cy="6612540"/>
          </a:xfrm>
        </p:spPr>
        <p:txBody>
          <a:bodyPr>
            <a:normAutofit/>
          </a:bodyPr>
          <a:lstStyle/>
          <a:p>
            <a:pPr marL="0" indent="0">
              <a:buNone/>
            </a:pPr>
            <a:endParaRPr lang="sl-SI" dirty="0"/>
          </a:p>
          <a:p>
            <a:pPr marL="0" indent="0">
              <a:buNone/>
            </a:pPr>
            <a:endParaRPr lang="sl-SI" b="1" dirty="0"/>
          </a:p>
          <a:p>
            <a:pPr marL="0" indent="0" algn="just">
              <a:buNone/>
            </a:pPr>
            <a:r>
              <a:rPr lang="sl-SI" sz="2800" dirty="0"/>
              <a:t>g. škof: </a:t>
            </a:r>
          </a:p>
          <a:p>
            <a:pPr marL="0" indent="0" algn="just">
              <a:buNone/>
            </a:pPr>
            <a:r>
              <a:rPr lang="sl-SI" sz="2800" dirty="0"/>
              <a:t>Vsemogočni večni Bog, po tebi goreče hrepenijo človeška srca; v tem letu milosti se dobrotno ozri na svoje romarsko ljudstvo, da bo združeno s Kristusom, skalo odrešenja, v veselju doseglo cilj svojega upanja. Po našem Gospodu Jezusu Kristusu, tvojem Sinu, ki s teboj v občestvu Svetega Duha živi in kraljuje vekomaj. </a:t>
            </a:r>
          </a:p>
          <a:p>
            <a:pPr marL="0" indent="0" algn="just">
              <a:buNone/>
            </a:pPr>
            <a:endParaRPr lang="sl-SI" sz="2800" dirty="0"/>
          </a:p>
          <a:p>
            <a:pPr marL="0" indent="0" algn="just">
              <a:buNone/>
            </a:pPr>
            <a:r>
              <a:rPr lang="sl-SI" sz="2800" dirty="0"/>
              <a:t>Vsi: Amen</a:t>
            </a:r>
          </a:p>
          <a:p>
            <a:pPr marL="0" indent="0">
              <a:buNone/>
            </a:pPr>
            <a:endParaRPr lang="sl-SI" b="1" dirty="0"/>
          </a:p>
        </p:txBody>
      </p:sp>
      <p:pic>
        <p:nvPicPr>
          <p:cNvPr id="2" name="Slika 1" descr="Slika, ki vsebuje besede logotip, sličica, grafika, simbol&#10;&#10;Opis je samodejno ustvarjen">
            <a:extLst>
              <a:ext uri="{FF2B5EF4-FFF2-40B4-BE49-F238E27FC236}">
                <a16:creationId xmlns:a16="http://schemas.microsoft.com/office/drawing/2014/main" xmlns="" id="{CD567301-C294-5C88-AAC5-4291F4289571}"/>
              </a:ext>
            </a:extLst>
          </p:cNvPr>
          <p:cNvPicPr>
            <a:picLocks noChangeAspect="1"/>
          </p:cNvPicPr>
          <p:nvPr/>
        </p:nvPicPr>
        <p:blipFill>
          <a:blip r:embed="rId2"/>
          <a:stretch>
            <a:fillRect/>
          </a:stretch>
        </p:blipFill>
        <p:spPr>
          <a:xfrm>
            <a:off x="11033729" y="5653870"/>
            <a:ext cx="1066518" cy="1066518"/>
          </a:xfrm>
          <a:prstGeom prst="rect">
            <a:avLst/>
          </a:prstGeom>
        </p:spPr>
      </p:pic>
    </p:spTree>
    <p:extLst>
      <p:ext uri="{BB962C8B-B14F-4D97-AF65-F5344CB8AC3E}">
        <p14:creationId xmlns:p14="http://schemas.microsoft.com/office/powerpoint/2010/main" val="346131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1000"/>
                                        <p:tgtEl>
                                          <p:spTgt spid="3">
                                            <p:txEl>
                                              <p:pRg st="3" end="3"/>
                                            </p:txEl>
                                          </p:spTgt>
                                        </p:tgtEl>
                                      </p:cBhvr>
                                    </p:animEffect>
                                    <p:anim calcmode="lin" valueType="num">
                                      <p:cBhvr>
                                        <p:cTn id="1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nodeType="after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fade">
                                      <p:cBhvr>
                                        <p:cTn id="19" dur="1000"/>
                                        <p:tgtEl>
                                          <p:spTgt spid="3">
                                            <p:txEl>
                                              <p:pRg st="5" end="5"/>
                                            </p:txEl>
                                          </p:spTgt>
                                        </p:tgtEl>
                                      </p:cBhvr>
                                    </p:animEffect>
                                    <p:anim calcmode="lin" valueType="num">
                                      <p:cBhvr>
                                        <p:cTn id="2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xmlns="" id="{7F803268-C7D6-4048-BE72-7C6324E2C581}"/>
              </a:ext>
            </a:extLst>
          </p:cNvPr>
          <p:cNvSpPr>
            <a:spLocks noGrp="1"/>
          </p:cNvSpPr>
          <p:nvPr>
            <p:ph type="title"/>
          </p:nvPr>
        </p:nvSpPr>
        <p:spPr>
          <a:xfrm>
            <a:off x="2592925" y="292887"/>
            <a:ext cx="8911687" cy="1280890"/>
          </a:xfrm>
        </p:spPr>
        <p:txBody>
          <a:bodyPr>
            <a:normAutofit/>
          </a:bodyPr>
          <a:lstStyle/>
          <a:p>
            <a:r>
              <a:rPr lang="sl-SI" b="1" dirty="0"/>
              <a:t>Kaj smo do danes uspeli urediti pri združevanju župnij</a:t>
            </a:r>
            <a:endParaRPr lang="sl-SI" dirty="0"/>
          </a:p>
        </p:txBody>
      </p:sp>
      <p:sp>
        <p:nvSpPr>
          <p:cNvPr id="7" name="Označba mesta vsebine 2">
            <a:extLst>
              <a:ext uri="{FF2B5EF4-FFF2-40B4-BE49-F238E27FC236}">
                <a16:creationId xmlns:a16="http://schemas.microsoft.com/office/drawing/2014/main" xmlns="" id="{70B6DB93-7649-2166-750A-6E419280B31F}"/>
              </a:ext>
            </a:extLst>
          </p:cNvPr>
          <p:cNvSpPr>
            <a:spLocks noGrp="1"/>
          </p:cNvSpPr>
          <p:nvPr>
            <p:ph idx="1"/>
          </p:nvPr>
        </p:nvSpPr>
        <p:spPr>
          <a:xfrm>
            <a:off x="2589212" y="1282379"/>
            <a:ext cx="8915400" cy="5282734"/>
          </a:xfrm>
        </p:spPr>
        <p:txBody>
          <a:bodyPr>
            <a:normAutofit/>
          </a:bodyPr>
          <a:lstStyle/>
          <a:p>
            <a:pPr>
              <a:spcAft>
                <a:spcPts val="600"/>
              </a:spcAft>
            </a:pPr>
            <a:endParaRPr lang="sl-SI" sz="1800" b="1" dirty="0">
              <a:effectLst/>
              <a:latin typeface="+mj-lt"/>
              <a:ea typeface="Calibri" panose="020F0502020204030204" pitchFamily="34" charset="0"/>
              <a:cs typeface="Times New Roman" panose="02020603050405020304" pitchFamily="18" charset="0"/>
            </a:endParaRPr>
          </a:p>
          <a:p>
            <a:pPr algn="just">
              <a:buFont typeface="+mj-lt"/>
              <a:buAutoNum type="arabicPeriod"/>
            </a:pPr>
            <a:r>
              <a:rPr lang="sl-SI" b="1" dirty="0"/>
              <a:t>Že leta 2004 - pridružitev 24 vikariatov</a:t>
            </a:r>
          </a:p>
          <a:p>
            <a:pPr algn="just">
              <a:buFont typeface="+mj-lt"/>
              <a:buAutoNum type="arabicPeriod"/>
            </a:pPr>
            <a:endParaRPr lang="sl-SI" b="1" dirty="0"/>
          </a:p>
          <a:p>
            <a:pPr algn="just">
              <a:buFont typeface="+mj-lt"/>
              <a:buAutoNum type="arabicPeriod"/>
            </a:pPr>
            <a:r>
              <a:rPr lang="sl-SI" b="1" dirty="0"/>
              <a:t>Pri združevanju župnij smo vzeli štiri merila: </a:t>
            </a:r>
            <a:endParaRPr lang="sl-SI" dirty="0"/>
          </a:p>
          <a:p>
            <a:pPr algn="just"/>
            <a:r>
              <a:rPr lang="sl-SI" b="1" dirty="0"/>
              <a:t>Prvo merilo</a:t>
            </a:r>
            <a:r>
              <a:rPr lang="sl-SI" dirty="0"/>
              <a:t>: število prebivalcev!</a:t>
            </a:r>
          </a:p>
          <a:p>
            <a:pPr algn="just"/>
            <a:r>
              <a:rPr lang="sl-SI" b="1" dirty="0"/>
              <a:t>Drugo merilo</a:t>
            </a:r>
            <a:r>
              <a:rPr lang="sl-SI" dirty="0"/>
              <a:t>: naravna lega in zemljepisni položaj: središča civilnega življenja!</a:t>
            </a:r>
          </a:p>
          <a:p>
            <a:pPr algn="just"/>
            <a:r>
              <a:rPr lang="sl-SI" b="1" dirty="0"/>
              <a:t>Tretje merilo:</a:t>
            </a:r>
            <a:r>
              <a:rPr lang="sl-SI" dirty="0"/>
              <a:t> osredotočenje prebivalstva v mestih: v 15 župnijah pol prebivalstva</a:t>
            </a:r>
          </a:p>
          <a:p>
            <a:pPr algn="just"/>
            <a:r>
              <a:rPr lang="sl-SI" b="1" dirty="0"/>
              <a:t>Četrto merilo</a:t>
            </a:r>
            <a:r>
              <a:rPr lang="sl-SI" dirty="0"/>
              <a:t>: povečana gibljivost tako prebivalstva kakor tudi dušnih pastirjev</a:t>
            </a:r>
          </a:p>
          <a:p>
            <a:pPr algn="just"/>
            <a:r>
              <a:rPr lang="sl-SI" b="1" dirty="0"/>
              <a:t>Za izhodišče smo vzeli 500 prebivalcev na župnijo</a:t>
            </a:r>
            <a:r>
              <a:rPr lang="sl-SI" dirty="0"/>
              <a:t>: 87 župnij pod 500 prebivalci.</a:t>
            </a:r>
          </a:p>
          <a:p>
            <a:pPr>
              <a:spcAft>
                <a:spcPts val="600"/>
              </a:spcAft>
            </a:pPr>
            <a:endParaRPr lang="sl-SI" sz="1800" b="1" dirty="0">
              <a:effectLst/>
              <a:latin typeface="+mj-lt"/>
              <a:ea typeface="Calibri" panose="020F0502020204030204" pitchFamily="34" charset="0"/>
              <a:cs typeface="Times New Roman" panose="02020603050405020304" pitchFamily="18" charset="0"/>
            </a:endParaRPr>
          </a:p>
          <a:p>
            <a:pPr>
              <a:spcAft>
                <a:spcPts val="600"/>
              </a:spcAft>
            </a:pPr>
            <a:endParaRPr lang="sl-SI" sz="1800" b="1"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21359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FE2919C-A990-649B-FA82-FC3F3155B3B9}"/>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xmlns="" id="{B1722C62-D854-9158-D79E-4B9926D0873E}"/>
              </a:ext>
            </a:extLst>
          </p:cNvPr>
          <p:cNvSpPr>
            <a:spLocks noGrp="1"/>
          </p:cNvSpPr>
          <p:nvPr>
            <p:ph type="title"/>
          </p:nvPr>
        </p:nvSpPr>
        <p:spPr>
          <a:xfrm>
            <a:off x="2592925" y="292887"/>
            <a:ext cx="8911687" cy="1280890"/>
          </a:xfrm>
        </p:spPr>
        <p:txBody>
          <a:bodyPr>
            <a:normAutofit/>
          </a:bodyPr>
          <a:lstStyle/>
          <a:p>
            <a:r>
              <a:rPr lang="sl-SI" b="1" dirty="0"/>
              <a:t>Kaj smo do danes uspeli urediti pri združevanju župnij</a:t>
            </a:r>
            <a:endParaRPr lang="sl-SI" dirty="0"/>
          </a:p>
        </p:txBody>
      </p:sp>
      <p:sp>
        <p:nvSpPr>
          <p:cNvPr id="7" name="Označba mesta vsebine 2">
            <a:extLst>
              <a:ext uri="{FF2B5EF4-FFF2-40B4-BE49-F238E27FC236}">
                <a16:creationId xmlns:a16="http://schemas.microsoft.com/office/drawing/2014/main" xmlns="" id="{670D23CA-C7FD-24C3-22F1-CC4805B91C02}"/>
              </a:ext>
            </a:extLst>
          </p:cNvPr>
          <p:cNvSpPr>
            <a:spLocks noGrp="1"/>
          </p:cNvSpPr>
          <p:nvPr>
            <p:ph idx="1"/>
          </p:nvPr>
        </p:nvSpPr>
        <p:spPr>
          <a:xfrm>
            <a:off x="2592925" y="1435762"/>
            <a:ext cx="8915400" cy="5282734"/>
          </a:xfrm>
        </p:spPr>
        <p:txBody>
          <a:bodyPr>
            <a:normAutofit/>
          </a:bodyPr>
          <a:lstStyle/>
          <a:p>
            <a:pPr>
              <a:spcAft>
                <a:spcPts val="600"/>
              </a:spcAft>
            </a:pPr>
            <a:endParaRPr lang="sl-SI" sz="1800" b="1" dirty="0">
              <a:effectLst/>
              <a:latin typeface="+mj-lt"/>
              <a:ea typeface="Calibri" panose="020F0502020204030204" pitchFamily="34" charset="0"/>
              <a:cs typeface="Times New Roman" panose="02020603050405020304" pitchFamily="18" charset="0"/>
            </a:endParaRPr>
          </a:p>
          <a:p>
            <a:pPr algn="just">
              <a:buFont typeface="+mj-lt"/>
              <a:buAutoNum type="arabicPeriod" startAt="3"/>
            </a:pPr>
            <a:r>
              <a:rPr lang="sl-SI" b="1" dirty="0"/>
              <a:t>Glavni razlog za preureditev niti ni pomanjkanje duhovnikov, ampak veliko število župnij, ki zaradi premajhnega števila prebivalcev dejansko ne ustrezajo več pojmu župnija in v doglednem času gotovo ne bodo imele svojega lastnega župnika. </a:t>
            </a:r>
          </a:p>
          <a:p>
            <a:pPr algn="just">
              <a:buFont typeface="+mj-lt"/>
              <a:buAutoNum type="arabicPeriod" startAt="3"/>
            </a:pPr>
            <a:endParaRPr lang="sl-SI" b="1" dirty="0"/>
          </a:p>
          <a:p>
            <a:pPr algn="just">
              <a:buFont typeface="+mj-lt"/>
              <a:buAutoNum type="arabicPeriod" startAt="3"/>
            </a:pPr>
            <a:r>
              <a:rPr lang="sl-SI" b="1" dirty="0"/>
              <a:t>Pridružene župnije ohranijo: </a:t>
            </a:r>
            <a:r>
              <a:rPr lang="sl-SI" b="1" i="1" dirty="0"/>
              <a:t>upravljanje premoženja; nedeljske in praznične maše; na željo krajanov: poroke, krste, pogrebe; maše zadušnice (pogrebna, osmina, 30-dan); šagre in žegnanja; shode in </a:t>
            </a:r>
            <a:r>
              <a:rPr lang="sl-SI" b="1" i="1" dirty="0" err="1"/>
              <a:t>opasila</a:t>
            </a:r>
            <a:r>
              <a:rPr lang="sl-SI" b="1" i="1" dirty="0"/>
              <a:t> ...</a:t>
            </a:r>
            <a:endParaRPr lang="sl-SI" b="1" dirty="0"/>
          </a:p>
          <a:p>
            <a:pPr algn="just">
              <a:buFont typeface="+mj-lt"/>
              <a:buAutoNum type="arabicPeriod" startAt="3"/>
            </a:pPr>
            <a:endParaRPr lang="sl-SI" b="1" dirty="0"/>
          </a:p>
          <a:p>
            <a:pPr algn="just">
              <a:buFont typeface="+mj-lt"/>
              <a:buAutoNum type="arabicPeriod" startAt="3"/>
            </a:pPr>
            <a:r>
              <a:rPr lang="sl-SI" b="1" dirty="0"/>
              <a:t>Od 86 župnij, manjših od 500, smo 4 povečali (Kostanjevica, Levpa, Sočerga, Šentviška Gora), pridružili pa smo jih 11 z več kot 500 (Brezovica, Gorenje polje, Klanec, Libušnje, Medana, Otalež, Povir, Prem, Slivje, Srpenica, Truške).</a:t>
            </a:r>
          </a:p>
          <a:p>
            <a:pPr>
              <a:spcAft>
                <a:spcPts val="600"/>
              </a:spcAft>
            </a:pPr>
            <a:endParaRPr lang="sl-SI" sz="1800" b="1" dirty="0">
              <a:effectLst/>
              <a:latin typeface="+mj-lt"/>
              <a:ea typeface="Calibri" panose="020F0502020204030204" pitchFamily="34" charset="0"/>
              <a:cs typeface="Times New Roman" panose="02020603050405020304" pitchFamily="18" charset="0"/>
            </a:endParaRPr>
          </a:p>
          <a:p>
            <a:pPr>
              <a:spcAft>
                <a:spcPts val="600"/>
              </a:spcAft>
            </a:pPr>
            <a:endParaRPr lang="sl-SI" sz="1800" b="1"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72965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55B13BD-7F58-E4FD-56F4-188F2D72A6B1}"/>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xmlns="" id="{C5FA519D-6AE2-E7DA-2043-924F0150CD75}"/>
              </a:ext>
            </a:extLst>
          </p:cNvPr>
          <p:cNvSpPr>
            <a:spLocks noGrp="1"/>
          </p:cNvSpPr>
          <p:nvPr>
            <p:ph type="title"/>
          </p:nvPr>
        </p:nvSpPr>
        <p:spPr>
          <a:xfrm>
            <a:off x="2592925" y="292887"/>
            <a:ext cx="8911687" cy="1280890"/>
          </a:xfrm>
        </p:spPr>
        <p:txBody>
          <a:bodyPr>
            <a:normAutofit/>
          </a:bodyPr>
          <a:lstStyle/>
          <a:p>
            <a:r>
              <a:rPr lang="sl-SI" b="1" dirty="0"/>
              <a:t>Kaj smo do danes uspeli urediti pri združevanju župnij</a:t>
            </a:r>
            <a:endParaRPr lang="sl-SI" dirty="0"/>
          </a:p>
        </p:txBody>
      </p:sp>
      <p:sp>
        <p:nvSpPr>
          <p:cNvPr id="7" name="Označba mesta vsebine 2">
            <a:extLst>
              <a:ext uri="{FF2B5EF4-FFF2-40B4-BE49-F238E27FC236}">
                <a16:creationId xmlns:a16="http://schemas.microsoft.com/office/drawing/2014/main" xmlns="" id="{EA4FA5B8-8D9B-9FEE-9F84-3C07A2EA5283}"/>
              </a:ext>
            </a:extLst>
          </p:cNvPr>
          <p:cNvSpPr>
            <a:spLocks noGrp="1"/>
          </p:cNvSpPr>
          <p:nvPr>
            <p:ph idx="1"/>
          </p:nvPr>
        </p:nvSpPr>
        <p:spPr>
          <a:xfrm>
            <a:off x="2592925" y="1282379"/>
            <a:ext cx="8915400" cy="5282734"/>
          </a:xfrm>
        </p:spPr>
        <p:txBody>
          <a:bodyPr>
            <a:normAutofit/>
          </a:bodyPr>
          <a:lstStyle/>
          <a:p>
            <a:pPr algn="just">
              <a:spcAft>
                <a:spcPts val="600"/>
              </a:spcAft>
            </a:pPr>
            <a:endParaRPr lang="sl-SI" sz="1800" b="1" dirty="0">
              <a:effectLst/>
              <a:latin typeface="+mj-lt"/>
              <a:ea typeface="Calibri" panose="020F0502020204030204" pitchFamily="34" charset="0"/>
              <a:cs typeface="Times New Roman" panose="02020603050405020304" pitchFamily="18" charset="0"/>
            </a:endParaRPr>
          </a:p>
          <a:p>
            <a:pPr algn="just">
              <a:buFont typeface="+mj-lt"/>
              <a:buAutoNum type="arabicPeriod" startAt="6"/>
            </a:pPr>
            <a:r>
              <a:rPr lang="sl-SI" b="1" dirty="0"/>
              <a:t>Škof Jurij je pripravil seznam vseh pridruženih in povečanih župnij in izda odlok o pridružitvi in preimenovanju.</a:t>
            </a:r>
          </a:p>
          <a:p>
            <a:pPr algn="just">
              <a:buFont typeface="+mj-lt"/>
              <a:buAutoNum type="arabicPeriod" startAt="6"/>
            </a:pPr>
            <a:endParaRPr lang="sl-SI" b="1" dirty="0"/>
          </a:p>
          <a:p>
            <a:pPr algn="just">
              <a:buFont typeface="+mj-lt"/>
              <a:buAutoNum type="arabicPeriod" startAt="6"/>
            </a:pPr>
            <a:r>
              <a:rPr lang="sl-SI" b="1" dirty="0"/>
              <a:t>Škofijski ekonom je pripravil inventarje nepremičnin vseh pridruženih in povečanih župnij in jih pošlje župnikom v pregled. Škofijski ekonom izroči pregledane inventarje nepremičnin notarju, ki pošlje na zemljiško knjigo predlog za spremembo.</a:t>
            </a:r>
          </a:p>
          <a:p>
            <a:pPr algn="just">
              <a:buFont typeface="+mj-lt"/>
              <a:buAutoNum type="arabicPeriod" startAt="6"/>
            </a:pPr>
            <a:endParaRPr lang="sl-SI" b="1" dirty="0"/>
          </a:p>
          <a:p>
            <a:pPr algn="just">
              <a:buFont typeface="+mj-lt"/>
              <a:buAutoNum type="arabicPeriod" startAt="6"/>
            </a:pPr>
            <a:r>
              <a:rPr lang="sl-SI" b="1" dirty="0"/>
              <a:t>Župniki s člani ŽGS in ŽPS so pripravili inventar premičnin ali neposredno s programom </a:t>
            </a:r>
            <a:r>
              <a:rPr lang="sl-SI" b="1" dirty="0" err="1"/>
              <a:t>Web</a:t>
            </a:r>
            <a:r>
              <a:rPr lang="sl-SI" b="1" dirty="0"/>
              <a:t> </a:t>
            </a:r>
            <a:r>
              <a:rPr lang="sl-SI" b="1" dirty="0" err="1"/>
              <a:t>Vasco</a:t>
            </a:r>
            <a:r>
              <a:rPr lang="sl-SI" b="1" dirty="0"/>
              <a:t> ali v Excel tabelo, ki sta jo pripravila generalni vikar in škofijski tajnik.</a:t>
            </a:r>
          </a:p>
          <a:p>
            <a:pPr algn="just">
              <a:buFont typeface="+mj-lt"/>
              <a:buAutoNum type="arabicPeriod" startAt="6"/>
            </a:pPr>
            <a:endParaRPr lang="sl-SI" b="1" dirty="0"/>
          </a:p>
          <a:p>
            <a:pPr algn="just">
              <a:buFont typeface="+mj-lt"/>
              <a:buAutoNum type="arabicPeriod" startAt="6"/>
            </a:pPr>
            <a:r>
              <a:rPr lang="sl-SI" b="1" dirty="0"/>
              <a:t>Župniki so prejeli s škofije obrazec prevzemno-predajnega zapisnika, ga izpolnili in mu priložili inventarja premičnin in nepremičnin.</a:t>
            </a:r>
          </a:p>
          <a:p>
            <a:pPr>
              <a:spcAft>
                <a:spcPts val="600"/>
              </a:spcAft>
            </a:pPr>
            <a:endParaRPr lang="sl-SI" sz="1800" b="1" dirty="0">
              <a:effectLst/>
              <a:latin typeface="+mj-lt"/>
              <a:ea typeface="Calibri" panose="020F0502020204030204" pitchFamily="34" charset="0"/>
              <a:cs typeface="Times New Roman" panose="02020603050405020304" pitchFamily="18" charset="0"/>
            </a:endParaRPr>
          </a:p>
          <a:p>
            <a:pPr>
              <a:spcAft>
                <a:spcPts val="600"/>
              </a:spcAft>
            </a:pPr>
            <a:endParaRPr lang="sl-SI" sz="1800" b="1"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167751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EDE0E63-0E87-120B-F57A-A99368D69B86}"/>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xmlns="" id="{D7988340-8E62-DFE3-36B5-98FD891EFC55}"/>
              </a:ext>
            </a:extLst>
          </p:cNvPr>
          <p:cNvSpPr>
            <a:spLocks noGrp="1"/>
          </p:cNvSpPr>
          <p:nvPr>
            <p:ph type="title"/>
          </p:nvPr>
        </p:nvSpPr>
        <p:spPr>
          <a:xfrm>
            <a:off x="2592925" y="292887"/>
            <a:ext cx="8911687" cy="1280890"/>
          </a:xfrm>
        </p:spPr>
        <p:txBody>
          <a:bodyPr>
            <a:normAutofit/>
          </a:bodyPr>
          <a:lstStyle/>
          <a:p>
            <a:r>
              <a:rPr lang="sl-SI" b="1" dirty="0"/>
              <a:t>Kaj smo do danes uspeli urediti pri združevanju župnij</a:t>
            </a:r>
            <a:endParaRPr lang="sl-SI" dirty="0"/>
          </a:p>
        </p:txBody>
      </p:sp>
      <p:sp>
        <p:nvSpPr>
          <p:cNvPr id="7" name="Označba mesta vsebine 2">
            <a:extLst>
              <a:ext uri="{FF2B5EF4-FFF2-40B4-BE49-F238E27FC236}">
                <a16:creationId xmlns:a16="http://schemas.microsoft.com/office/drawing/2014/main" xmlns="" id="{CB4D947B-7759-355E-A750-C42512A9AF17}"/>
              </a:ext>
            </a:extLst>
          </p:cNvPr>
          <p:cNvSpPr>
            <a:spLocks noGrp="1"/>
          </p:cNvSpPr>
          <p:nvPr>
            <p:ph idx="1"/>
          </p:nvPr>
        </p:nvSpPr>
        <p:spPr>
          <a:xfrm>
            <a:off x="2669617" y="1406265"/>
            <a:ext cx="8915400" cy="5282734"/>
          </a:xfrm>
        </p:spPr>
        <p:txBody>
          <a:bodyPr>
            <a:normAutofit lnSpcReduction="10000"/>
          </a:bodyPr>
          <a:lstStyle/>
          <a:p>
            <a:pPr>
              <a:spcAft>
                <a:spcPts val="600"/>
              </a:spcAft>
            </a:pPr>
            <a:endParaRPr lang="sl-SI" sz="1800" b="1" dirty="0">
              <a:effectLst/>
              <a:latin typeface="+mj-lt"/>
              <a:ea typeface="Calibri" panose="020F0502020204030204" pitchFamily="34" charset="0"/>
              <a:cs typeface="Times New Roman" panose="02020603050405020304" pitchFamily="18" charset="0"/>
            </a:endParaRPr>
          </a:p>
          <a:p>
            <a:pPr algn="just">
              <a:buFont typeface="+mj-lt"/>
              <a:buAutoNum type="arabicPeriod" startAt="10"/>
            </a:pPr>
            <a:r>
              <a:rPr lang="sl-SI" b="1" dirty="0"/>
              <a:t>Prevzemno-predajni zapisnik so podpisali: župnik pridružene in župnik povečane župnije ter pooblaščenec škofije. V primeru, ko je župnik isti, je podpisal dvakrat, žigosal pa z dvema različnima žigoma.</a:t>
            </a:r>
          </a:p>
          <a:p>
            <a:pPr algn="just">
              <a:buFont typeface="+mj-lt"/>
              <a:buAutoNum type="arabicPeriod" startAt="10"/>
            </a:pPr>
            <a:endParaRPr lang="sl-SI" b="1" dirty="0"/>
          </a:p>
          <a:p>
            <a:pPr algn="just">
              <a:buFont typeface="+mj-lt"/>
              <a:buAutoNum type="arabicPeriod" startAt="10"/>
            </a:pPr>
            <a:r>
              <a:rPr lang="sl-SI" b="1" dirty="0"/>
              <a:t>Škof je izročil odlok s seznamom vseh pridruženih in povečanih župnij predsedniku SŠK, ki je seznam poslal na Urad za verske skupnosti.</a:t>
            </a:r>
          </a:p>
          <a:p>
            <a:pPr algn="just">
              <a:buFont typeface="+mj-lt"/>
              <a:buAutoNum type="arabicPeriod" startAt="10"/>
            </a:pPr>
            <a:endParaRPr lang="sl-SI" b="1" dirty="0"/>
          </a:p>
          <a:p>
            <a:pPr algn="just">
              <a:buFont typeface="+mj-lt"/>
              <a:buAutoNum type="arabicPeriod" startAt="10"/>
            </a:pPr>
            <a:r>
              <a:rPr lang="sl-SI" b="1" dirty="0"/>
              <a:t>Škofijski tajnik izdela nov zemljevid Škofije Koper, ki prikazuje meje vseh župnij in dekanij, označene pa so tudi vse podružnice.</a:t>
            </a:r>
          </a:p>
          <a:p>
            <a:pPr algn="just">
              <a:buFont typeface="+mj-lt"/>
              <a:buAutoNum type="arabicPeriod" startAt="10"/>
            </a:pPr>
            <a:endParaRPr lang="sl-SI" b="1" dirty="0"/>
          </a:p>
          <a:p>
            <a:pPr algn="just">
              <a:buFont typeface="+mj-lt"/>
              <a:buAutoNum type="arabicPeriod" startAt="10"/>
            </a:pPr>
            <a:r>
              <a:rPr lang="sl-SI" b="1" dirty="0"/>
              <a:t>Pridružene župnije so se preimenovale v podružnice in so izenačene z že obstoječimi svojimi podružnicami in s podružnicami prevzemne župnije.</a:t>
            </a:r>
          </a:p>
          <a:p>
            <a:pPr algn="just">
              <a:buFont typeface="+mj-lt"/>
              <a:buAutoNum type="arabicPeriod" startAt="10"/>
            </a:pPr>
            <a:endParaRPr lang="sl-SI" b="1" dirty="0"/>
          </a:p>
          <a:p>
            <a:pPr algn="just">
              <a:buFont typeface="+mj-lt"/>
              <a:buAutoNum type="arabicPeriod" startAt="10"/>
            </a:pPr>
            <a:r>
              <a:rPr lang="sl-SI" b="1" dirty="0"/>
              <a:t>Škofija Koper je  tako s 1 januarjem 2018 dobila  100 župnijskih in 457 podružničnih cerkva.</a:t>
            </a:r>
          </a:p>
          <a:p>
            <a:pPr>
              <a:buFont typeface="+mj-lt"/>
              <a:buAutoNum type="arabicPeriod" startAt="10"/>
            </a:pPr>
            <a:endParaRPr lang="sl-SI" b="1" dirty="0"/>
          </a:p>
          <a:p>
            <a:pPr>
              <a:spcAft>
                <a:spcPts val="600"/>
              </a:spcAft>
            </a:pPr>
            <a:endParaRPr lang="sl-SI" sz="1800" b="1" dirty="0">
              <a:effectLst/>
              <a:latin typeface="+mj-lt"/>
              <a:ea typeface="Calibri" panose="020F0502020204030204" pitchFamily="34" charset="0"/>
              <a:cs typeface="Times New Roman" panose="02020603050405020304" pitchFamily="18" charset="0"/>
            </a:endParaRPr>
          </a:p>
          <a:p>
            <a:pPr>
              <a:spcAft>
                <a:spcPts val="600"/>
              </a:spcAft>
            </a:pPr>
            <a:endParaRPr lang="sl-SI" sz="1800" b="1"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720711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EB48CA0C-8F04-F6D4-2BFE-E279517385CE}"/>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xmlns="" id="{BC62486E-ECA5-7ED6-4691-CFB78D326877}"/>
              </a:ext>
            </a:extLst>
          </p:cNvPr>
          <p:cNvSpPr>
            <a:spLocks noGrp="1"/>
          </p:cNvSpPr>
          <p:nvPr>
            <p:ph type="title"/>
          </p:nvPr>
        </p:nvSpPr>
        <p:spPr>
          <a:xfrm>
            <a:off x="2592925" y="292887"/>
            <a:ext cx="8911687" cy="1280890"/>
          </a:xfrm>
        </p:spPr>
        <p:txBody>
          <a:bodyPr>
            <a:normAutofit/>
          </a:bodyPr>
          <a:lstStyle/>
          <a:p>
            <a:r>
              <a:rPr lang="sl-SI" b="1" dirty="0"/>
              <a:t>Kaj smo do danes uspeli urediti pri združevanju župnij</a:t>
            </a:r>
            <a:endParaRPr lang="sl-SI" dirty="0"/>
          </a:p>
        </p:txBody>
      </p:sp>
      <p:sp>
        <p:nvSpPr>
          <p:cNvPr id="7" name="Označba mesta vsebine 2">
            <a:extLst>
              <a:ext uri="{FF2B5EF4-FFF2-40B4-BE49-F238E27FC236}">
                <a16:creationId xmlns:a16="http://schemas.microsoft.com/office/drawing/2014/main" xmlns="" id="{FD93B609-48A3-2B49-1B5A-D3E91618E7CD}"/>
              </a:ext>
            </a:extLst>
          </p:cNvPr>
          <p:cNvSpPr>
            <a:spLocks noGrp="1"/>
          </p:cNvSpPr>
          <p:nvPr>
            <p:ph idx="1"/>
          </p:nvPr>
        </p:nvSpPr>
        <p:spPr>
          <a:xfrm>
            <a:off x="2669617" y="1406265"/>
            <a:ext cx="8915400" cy="5282734"/>
          </a:xfrm>
        </p:spPr>
        <p:txBody>
          <a:bodyPr>
            <a:normAutofit lnSpcReduction="10000"/>
          </a:bodyPr>
          <a:lstStyle/>
          <a:p>
            <a:pPr>
              <a:spcAft>
                <a:spcPts val="600"/>
              </a:spcAft>
            </a:pPr>
            <a:endParaRPr lang="sl-SI" sz="1800" b="1" dirty="0">
              <a:effectLst/>
              <a:latin typeface="+mj-lt"/>
              <a:ea typeface="Calibri" panose="020F0502020204030204" pitchFamily="34" charset="0"/>
              <a:cs typeface="Times New Roman" panose="02020603050405020304" pitchFamily="18" charset="0"/>
            </a:endParaRPr>
          </a:p>
          <a:p>
            <a:pPr algn="just">
              <a:buFont typeface="+mj-lt"/>
              <a:buAutoNum type="arabicPeriod" startAt="15"/>
            </a:pPr>
            <a:r>
              <a:rPr lang="sl-SI" b="1" dirty="0"/>
              <a:t>Matične in druge župnijske knjige pridruženih župnij so se z 31. decembrom 2017 zaključile in se hranijo v arhivu župnije. </a:t>
            </a:r>
          </a:p>
          <a:p>
            <a:pPr algn="just">
              <a:buFont typeface="+mj-lt"/>
              <a:buAutoNum type="arabicPeriod" startAt="15"/>
            </a:pPr>
            <a:endParaRPr lang="sl-SI" b="1" dirty="0"/>
          </a:p>
          <a:p>
            <a:pPr algn="just">
              <a:buFont typeface="+mj-lt"/>
              <a:buAutoNum type="arabicPeriod" startAt="15"/>
            </a:pPr>
            <a:r>
              <a:rPr lang="sl-SI" b="1" dirty="0"/>
              <a:t>Z 31. decembrom 2017 so se zaprli TRR pridruženih župnij. </a:t>
            </a:r>
          </a:p>
          <a:p>
            <a:pPr algn="just">
              <a:buFont typeface="+mj-lt"/>
              <a:buAutoNum type="arabicPeriod" startAt="15"/>
            </a:pPr>
            <a:endParaRPr lang="sl-SI" b="1" dirty="0"/>
          </a:p>
          <a:p>
            <a:pPr algn="just">
              <a:buFont typeface="+mj-lt"/>
              <a:buAutoNum type="arabicPeriod" startAt="15"/>
            </a:pPr>
            <a:r>
              <a:rPr lang="sl-SI" b="1" dirty="0"/>
              <a:t>Na željo vernikov in pod ustreznimi pogoji tako na novih kakor tudi na že obstoječih podružnicah, kjer ni drugačnega dogovora, opravljajo:</a:t>
            </a:r>
          </a:p>
          <a:p>
            <a:pPr lvl="1" algn="just"/>
            <a:r>
              <a:rPr lang="sl-SI" b="1" dirty="0"/>
              <a:t>*krste</a:t>
            </a:r>
            <a:r>
              <a:rPr lang="sl-SI" dirty="0"/>
              <a:t> na nedelje, ko je predvidena sveta maša na podružnici</a:t>
            </a:r>
          </a:p>
          <a:p>
            <a:pPr lvl="1" algn="just"/>
            <a:r>
              <a:rPr lang="sl-SI" dirty="0"/>
              <a:t>*</a:t>
            </a:r>
            <a:r>
              <a:rPr lang="sl-SI" b="1" dirty="0"/>
              <a:t>poroke</a:t>
            </a:r>
            <a:r>
              <a:rPr lang="sl-SI" dirty="0"/>
              <a:t> v dogovoru z zaročenci in v skladu z razporedom drugih maš</a:t>
            </a:r>
          </a:p>
          <a:p>
            <a:pPr lvl="1" algn="just"/>
            <a:r>
              <a:rPr lang="sl-SI" dirty="0"/>
              <a:t>*</a:t>
            </a:r>
            <a:r>
              <a:rPr lang="sl-SI" b="1" dirty="0"/>
              <a:t>prve pogostitve – prva obhajila</a:t>
            </a:r>
            <a:r>
              <a:rPr lang="sl-SI" dirty="0"/>
              <a:t> izjemoma, zlasti kadar prevladuje število otrok na podružnici</a:t>
            </a:r>
          </a:p>
          <a:p>
            <a:pPr lvl="1" algn="just"/>
            <a:r>
              <a:rPr lang="sl-SI" dirty="0"/>
              <a:t>*</a:t>
            </a:r>
            <a:r>
              <a:rPr lang="sl-SI" b="1" dirty="0"/>
              <a:t>pogrebe</a:t>
            </a:r>
            <a:r>
              <a:rPr lang="sl-SI" dirty="0"/>
              <a:t> tam, kjer so pokopališča</a:t>
            </a:r>
          </a:p>
          <a:p>
            <a:pPr lvl="1" algn="just"/>
            <a:r>
              <a:rPr lang="sl-SI" dirty="0"/>
              <a:t>*</a:t>
            </a:r>
            <a:r>
              <a:rPr lang="sl-SI" b="1" dirty="0"/>
              <a:t>slovesnosti podružničnih zavetnikov</a:t>
            </a:r>
            <a:r>
              <a:rPr lang="sl-SI" dirty="0"/>
              <a:t> in </a:t>
            </a:r>
            <a:r>
              <a:rPr lang="sl-SI" b="1" dirty="0"/>
              <a:t>drugih za podružnico pomembnih priložnosti pa redno s povabilom k udeležbi vernikov iz vse župnije in ob primernem zmanjšanju števila svetih maš v župnijski cerkvi.</a:t>
            </a:r>
            <a:endParaRPr lang="sl-SI" dirty="0"/>
          </a:p>
          <a:p>
            <a:pPr>
              <a:buFont typeface="+mj-lt"/>
              <a:buAutoNum type="arabicPeriod" startAt="14"/>
            </a:pPr>
            <a:endParaRPr lang="sl-SI" b="1" dirty="0"/>
          </a:p>
          <a:p>
            <a:pPr>
              <a:spcAft>
                <a:spcPts val="600"/>
              </a:spcAft>
            </a:pPr>
            <a:endParaRPr lang="sl-SI" sz="1800" b="1" dirty="0">
              <a:effectLst/>
              <a:latin typeface="+mj-lt"/>
              <a:ea typeface="Calibri" panose="020F0502020204030204" pitchFamily="34" charset="0"/>
              <a:cs typeface="Times New Roman" panose="02020603050405020304" pitchFamily="18" charset="0"/>
            </a:endParaRPr>
          </a:p>
          <a:p>
            <a:pPr>
              <a:spcAft>
                <a:spcPts val="600"/>
              </a:spcAft>
            </a:pPr>
            <a:endParaRPr lang="sl-SI" sz="1800" b="1"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875686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E8723F2C-8139-9D34-19D1-A9DC7FBAE568}"/>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xmlns="" id="{64F71D9B-F7B3-4D56-59C9-2DF4D2571336}"/>
              </a:ext>
            </a:extLst>
          </p:cNvPr>
          <p:cNvSpPr>
            <a:spLocks noGrp="1"/>
          </p:cNvSpPr>
          <p:nvPr>
            <p:ph type="title"/>
          </p:nvPr>
        </p:nvSpPr>
        <p:spPr>
          <a:xfrm>
            <a:off x="2592925" y="292887"/>
            <a:ext cx="8911687" cy="1280890"/>
          </a:xfrm>
        </p:spPr>
        <p:txBody>
          <a:bodyPr>
            <a:normAutofit/>
          </a:bodyPr>
          <a:lstStyle/>
          <a:p>
            <a:r>
              <a:rPr lang="sl-SI" b="1" dirty="0"/>
              <a:t>Kaj smo do danes uspeli urediti pri združevanju župnij</a:t>
            </a:r>
            <a:endParaRPr lang="sl-SI" dirty="0"/>
          </a:p>
        </p:txBody>
      </p:sp>
      <p:sp>
        <p:nvSpPr>
          <p:cNvPr id="7" name="Označba mesta vsebine 2">
            <a:extLst>
              <a:ext uri="{FF2B5EF4-FFF2-40B4-BE49-F238E27FC236}">
                <a16:creationId xmlns:a16="http://schemas.microsoft.com/office/drawing/2014/main" xmlns="" id="{98318245-44EA-A01E-4C39-8ED8B68199DC}"/>
              </a:ext>
            </a:extLst>
          </p:cNvPr>
          <p:cNvSpPr>
            <a:spLocks noGrp="1"/>
          </p:cNvSpPr>
          <p:nvPr>
            <p:ph idx="1"/>
          </p:nvPr>
        </p:nvSpPr>
        <p:spPr>
          <a:xfrm>
            <a:off x="2669617" y="1406265"/>
            <a:ext cx="8915400" cy="5282734"/>
          </a:xfrm>
        </p:spPr>
        <p:txBody>
          <a:bodyPr>
            <a:normAutofit/>
          </a:bodyPr>
          <a:lstStyle/>
          <a:p>
            <a:pPr marL="0" indent="0">
              <a:buNone/>
            </a:pPr>
            <a:endParaRPr lang="sl-SI" b="1" dirty="0">
              <a:latin typeface="+mj-lt"/>
              <a:ea typeface="Calibri" panose="020F0502020204030204" pitchFamily="34" charset="0"/>
              <a:cs typeface="Times New Roman" panose="02020603050405020304" pitchFamily="18" charset="0"/>
            </a:endParaRPr>
          </a:p>
          <a:p>
            <a:pPr algn="just">
              <a:buFont typeface="+mj-lt"/>
              <a:buAutoNum type="arabicPeriod" startAt="18"/>
            </a:pPr>
            <a:r>
              <a:rPr lang="sl-SI" b="1" dirty="0"/>
              <a:t>Nedeljska maša naj se načelno ne opravlja v cerkvah, ki se ne približujejo številu 30 nedeljnikov.</a:t>
            </a:r>
          </a:p>
          <a:p>
            <a:pPr algn="just">
              <a:buFont typeface="+mj-lt"/>
              <a:buAutoNum type="arabicPeriod" startAt="18"/>
            </a:pPr>
            <a:endParaRPr lang="sl-SI" dirty="0"/>
          </a:p>
          <a:p>
            <a:pPr algn="just">
              <a:buFont typeface="+mj-lt"/>
              <a:buAutoNum type="arabicPeriod" startAt="18"/>
            </a:pPr>
            <a:r>
              <a:rPr lang="sl-SI" b="1" dirty="0"/>
              <a:t>Duhovniki na nedeljo načelno nimajo več kot dve maši, namesto tretje nedeljske maše se priporoča sobotno večerno kot nedeljsko.</a:t>
            </a:r>
            <a:r>
              <a:rPr lang="sl-SI" dirty="0"/>
              <a:t> Kjer je potreba po</a:t>
            </a:r>
            <a:r>
              <a:rPr lang="sl-SI" b="1" dirty="0"/>
              <a:t> </a:t>
            </a:r>
            <a:r>
              <a:rPr lang="sl-SI" dirty="0"/>
              <a:t>večjem številu nedeljskih maš, pa to ni mogoče vsako nedeljo, naj se nedeljska maša</a:t>
            </a:r>
            <a:r>
              <a:rPr lang="sl-SI" b="1" dirty="0"/>
              <a:t> </a:t>
            </a:r>
            <a:r>
              <a:rPr lang="sl-SI" dirty="0"/>
              <a:t>opravlja izmenično vsako drugo nedeljo, verniki pa naj radi hodijo enkrat vsi v eno</a:t>
            </a:r>
            <a:r>
              <a:rPr lang="sl-SI" b="1" dirty="0"/>
              <a:t> </a:t>
            </a:r>
            <a:r>
              <a:rPr lang="sl-SI" dirty="0"/>
              <a:t>cerkev, drugič vsi v drugo cerkev.</a:t>
            </a:r>
          </a:p>
          <a:p>
            <a:pPr algn="just">
              <a:buFont typeface="+mj-lt"/>
              <a:buAutoNum type="arabicPeriod" startAt="18"/>
            </a:pPr>
            <a:endParaRPr lang="sl-SI" dirty="0"/>
          </a:p>
          <a:p>
            <a:pPr algn="just">
              <a:buFont typeface="+mj-lt"/>
              <a:buAutoNum type="arabicPeriod" startAt="18"/>
            </a:pPr>
            <a:r>
              <a:rPr lang="sl-SI" b="1" dirty="0"/>
              <a:t>Največje potrebe po večjem številu obredov so za Božič in za Veliko noč ter za Vse svete. </a:t>
            </a:r>
            <a:r>
              <a:rPr lang="sl-SI" dirty="0"/>
              <a:t>Za Vse svete se sprejme</a:t>
            </a:r>
            <a:r>
              <a:rPr lang="sl-SI" b="1" dirty="0"/>
              <a:t> </a:t>
            </a:r>
            <a:r>
              <a:rPr lang="sl-SI" dirty="0"/>
              <a:t>urnik, ki bo župniku v dneh okoli praznika omogočal obisk vseh pripadajočih</a:t>
            </a:r>
            <a:r>
              <a:rPr lang="sl-SI" b="1" dirty="0"/>
              <a:t> </a:t>
            </a:r>
            <a:r>
              <a:rPr lang="sl-SI" dirty="0"/>
              <a:t>pokopališč. Za Božič in za Veliko noč pa naj se bogoslužje pripravi</a:t>
            </a:r>
            <a:r>
              <a:rPr lang="sl-SI" b="1" dirty="0"/>
              <a:t> </a:t>
            </a:r>
            <a:r>
              <a:rPr lang="sl-SI" dirty="0"/>
              <a:t>izmenično po letih v različnih cerkvah, verniki pa gredo enkrat vsi v eno cerkev,</a:t>
            </a:r>
            <a:r>
              <a:rPr lang="sl-SI" b="1" dirty="0"/>
              <a:t> </a:t>
            </a:r>
            <a:r>
              <a:rPr lang="sl-SI" dirty="0"/>
              <a:t>drugič vsi v drugo cerkev. </a:t>
            </a:r>
          </a:p>
          <a:p>
            <a:pPr>
              <a:buFont typeface="+mj-lt"/>
              <a:buAutoNum type="arabicPeriod" startAt="14"/>
            </a:pPr>
            <a:endParaRPr lang="sl-SI" b="1" dirty="0"/>
          </a:p>
          <a:p>
            <a:pPr>
              <a:spcAft>
                <a:spcPts val="600"/>
              </a:spcAft>
            </a:pPr>
            <a:endParaRPr lang="sl-SI" sz="1800" b="1" dirty="0">
              <a:effectLst/>
              <a:latin typeface="+mj-lt"/>
              <a:ea typeface="Calibri" panose="020F0502020204030204" pitchFamily="34" charset="0"/>
              <a:cs typeface="Times New Roman" panose="02020603050405020304" pitchFamily="18" charset="0"/>
            </a:endParaRPr>
          </a:p>
          <a:p>
            <a:pPr>
              <a:spcAft>
                <a:spcPts val="600"/>
              </a:spcAft>
            </a:pPr>
            <a:endParaRPr lang="sl-SI" sz="1800" b="1"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165744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D0F9C2D-E3D1-FAD0-455C-0CE2324E0C94}"/>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xmlns="" id="{FCD8853D-36E9-34DC-AC6B-1CE78B5EDF0A}"/>
              </a:ext>
            </a:extLst>
          </p:cNvPr>
          <p:cNvSpPr>
            <a:spLocks noGrp="1"/>
          </p:cNvSpPr>
          <p:nvPr>
            <p:ph type="title"/>
          </p:nvPr>
        </p:nvSpPr>
        <p:spPr>
          <a:xfrm>
            <a:off x="2592925" y="292887"/>
            <a:ext cx="8911687" cy="1280890"/>
          </a:xfrm>
        </p:spPr>
        <p:txBody>
          <a:bodyPr>
            <a:normAutofit/>
          </a:bodyPr>
          <a:lstStyle/>
          <a:p>
            <a:r>
              <a:rPr lang="sl-SI" b="1" dirty="0"/>
              <a:t>Kaj smo do danes uspeli urediti pri združevanju župnij</a:t>
            </a:r>
            <a:endParaRPr lang="sl-SI" dirty="0"/>
          </a:p>
        </p:txBody>
      </p:sp>
      <p:sp>
        <p:nvSpPr>
          <p:cNvPr id="7" name="Označba mesta vsebine 2">
            <a:extLst>
              <a:ext uri="{FF2B5EF4-FFF2-40B4-BE49-F238E27FC236}">
                <a16:creationId xmlns:a16="http://schemas.microsoft.com/office/drawing/2014/main" xmlns="" id="{8E4EFA89-019D-4711-FC1B-DFA224B05D0C}"/>
              </a:ext>
            </a:extLst>
          </p:cNvPr>
          <p:cNvSpPr>
            <a:spLocks noGrp="1"/>
          </p:cNvSpPr>
          <p:nvPr>
            <p:ph idx="1"/>
          </p:nvPr>
        </p:nvSpPr>
        <p:spPr>
          <a:xfrm>
            <a:off x="2640120" y="1575266"/>
            <a:ext cx="8915400" cy="5282734"/>
          </a:xfrm>
        </p:spPr>
        <p:txBody>
          <a:bodyPr>
            <a:normAutofit/>
          </a:bodyPr>
          <a:lstStyle/>
          <a:p>
            <a:pPr marL="0" indent="0">
              <a:buNone/>
            </a:pPr>
            <a:endParaRPr lang="sl-SI" b="1" dirty="0">
              <a:latin typeface="+mj-lt"/>
              <a:ea typeface="Calibri" panose="020F0502020204030204" pitchFamily="34" charset="0"/>
              <a:cs typeface="Times New Roman" panose="02020603050405020304" pitchFamily="18" charset="0"/>
            </a:endParaRPr>
          </a:p>
          <a:p>
            <a:pPr algn="just">
              <a:buFont typeface="+mj-lt"/>
              <a:buAutoNum type="arabicPeriod" startAt="21"/>
            </a:pPr>
            <a:r>
              <a:rPr lang="sl-SI" b="1" dirty="0"/>
              <a:t>Iz istih razlogov, kot so navedeni zgoraj, se ob nedeljah in praznikih pogrebi opravljajo z besednim bogoslužjem brez svete maše</a:t>
            </a:r>
            <a:r>
              <a:rPr lang="sl-SI" dirty="0"/>
              <a:t>, sorodniki umrlega pa naj po svojih možnostih ob sveti maši za 8-dan in 30-dan darujejo še dodatne svete maše za rajnega.</a:t>
            </a:r>
          </a:p>
          <a:p>
            <a:pPr algn="just">
              <a:buFont typeface="+mj-lt"/>
              <a:buAutoNum type="arabicPeriod" startAt="21"/>
            </a:pPr>
            <a:endParaRPr lang="sl-SI" dirty="0"/>
          </a:p>
          <a:p>
            <a:pPr algn="just">
              <a:buFont typeface="+mj-lt"/>
              <a:buAutoNum type="arabicPeriod" startAt="21"/>
            </a:pPr>
            <a:r>
              <a:rPr lang="sl-SI" b="1" dirty="0"/>
              <a:t>Člani ŽPS in ŽGS župnije, ki postane podružnica, so ostali člani pastoralnega in gospodarskega sveta podružnice, izmed svojih članov pa izbrali ustrezno število predstavnikov za ŽPS in ŽGS župnije, ki ji je podružnica pridružena, podobno naj velja za člane podružničnih Karitas.</a:t>
            </a:r>
          </a:p>
          <a:p>
            <a:pPr algn="just">
              <a:buFont typeface="+mj-lt"/>
              <a:buAutoNum type="arabicPeriod" startAt="21"/>
            </a:pPr>
            <a:endParaRPr lang="sl-SI" dirty="0"/>
          </a:p>
          <a:p>
            <a:pPr algn="just">
              <a:buFont typeface="+mj-lt"/>
              <a:buAutoNum type="arabicPeriod" startAt="21"/>
            </a:pPr>
            <a:r>
              <a:rPr lang="sl-SI" b="1" dirty="0"/>
              <a:t>Pastoralni svet podružnice naj bo župniku na razpolago</a:t>
            </a:r>
            <a:r>
              <a:rPr lang="sl-SI" dirty="0"/>
              <a:t> in v pomoč zlasti pri skrbni pripravi in vodenju pobožnosti, </a:t>
            </a:r>
            <a:r>
              <a:rPr lang="sl-SI" b="1" dirty="0"/>
              <a:t>ki jih verniki v dogovoru z župnikom smejo opravljati sami, še posebej v primerih, ko župnik ob nedeljah prihaja na podružnico izmenično ali občasno</a:t>
            </a:r>
            <a:r>
              <a:rPr lang="sl-SI" dirty="0"/>
              <a:t>.</a:t>
            </a:r>
          </a:p>
          <a:p>
            <a:pPr>
              <a:buFont typeface="+mj-lt"/>
              <a:buAutoNum type="arabicPeriod" startAt="14"/>
            </a:pPr>
            <a:endParaRPr lang="sl-SI" b="1" dirty="0"/>
          </a:p>
          <a:p>
            <a:pPr>
              <a:spcAft>
                <a:spcPts val="600"/>
              </a:spcAft>
            </a:pPr>
            <a:endParaRPr lang="sl-SI" sz="1800" b="1" dirty="0">
              <a:effectLst/>
              <a:latin typeface="+mj-lt"/>
              <a:ea typeface="Calibri" panose="020F0502020204030204" pitchFamily="34" charset="0"/>
              <a:cs typeface="Times New Roman" panose="02020603050405020304" pitchFamily="18" charset="0"/>
            </a:endParaRPr>
          </a:p>
          <a:p>
            <a:pPr>
              <a:spcAft>
                <a:spcPts val="600"/>
              </a:spcAft>
            </a:pPr>
            <a:endParaRPr lang="sl-SI" sz="1800" b="1"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730102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6F4AD66-E36E-D0E3-B00C-63682E7B1DEB}"/>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xmlns="" id="{8A1F61FE-9A8E-3BEF-735B-1EE27B216854}"/>
              </a:ext>
            </a:extLst>
          </p:cNvPr>
          <p:cNvSpPr>
            <a:spLocks noGrp="1"/>
          </p:cNvSpPr>
          <p:nvPr>
            <p:ph type="title"/>
          </p:nvPr>
        </p:nvSpPr>
        <p:spPr>
          <a:xfrm>
            <a:off x="2592925" y="292887"/>
            <a:ext cx="8911687" cy="1280890"/>
          </a:xfrm>
        </p:spPr>
        <p:txBody>
          <a:bodyPr>
            <a:normAutofit/>
          </a:bodyPr>
          <a:lstStyle/>
          <a:p>
            <a:r>
              <a:rPr lang="sl-SI" b="1" dirty="0"/>
              <a:t>Kaj smo do danes uspeli urediti pri združevanju župnij</a:t>
            </a:r>
            <a:endParaRPr lang="sl-SI" dirty="0"/>
          </a:p>
        </p:txBody>
      </p:sp>
      <p:sp>
        <p:nvSpPr>
          <p:cNvPr id="7" name="Označba mesta vsebine 2">
            <a:extLst>
              <a:ext uri="{FF2B5EF4-FFF2-40B4-BE49-F238E27FC236}">
                <a16:creationId xmlns:a16="http://schemas.microsoft.com/office/drawing/2014/main" xmlns="" id="{A50B6135-F795-E4B5-BDCE-F8A9E90C0380}"/>
              </a:ext>
            </a:extLst>
          </p:cNvPr>
          <p:cNvSpPr>
            <a:spLocks noGrp="1"/>
          </p:cNvSpPr>
          <p:nvPr>
            <p:ph idx="1"/>
          </p:nvPr>
        </p:nvSpPr>
        <p:spPr>
          <a:xfrm>
            <a:off x="2675516" y="1504473"/>
            <a:ext cx="8915400" cy="5282734"/>
          </a:xfrm>
        </p:spPr>
        <p:txBody>
          <a:bodyPr>
            <a:normAutofit lnSpcReduction="10000"/>
          </a:bodyPr>
          <a:lstStyle/>
          <a:p>
            <a:pPr marL="0" indent="0">
              <a:buNone/>
            </a:pPr>
            <a:endParaRPr lang="sl-SI" b="1" dirty="0">
              <a:latin typeface="+mj-lt"/>
              <a:ea typeface="Calibri" panose="020F0502020204030204" pitchFamily="34" charset="0"/>
              <a:cs typeface="Times New Roman" panose="02020603050405020304" pitchFamily="18" charset="0"/>
            </a:endParaRPr>
          </a:p>
          <a:p>
            <a:pPr algn="just">
              <a:buFont typeface="+mj-lt"/>
              <a:buAutoNum type="arabicPeriod" startAt="24"/>
            </a:pPr>
            <a:r>
              <a:rPr lang="sl-SI" b="1" dirty="0"/>
              <a:t>Pastoralni svet podružnice, v katero duhovnik prihaja vsako drugo nedeljo</a:t>
            </a:r>
            <a:r>
              <a:rPr lang="sl-SI" dirty="0"/>
              <a:t>, naj v dogovoru z župnikom skrbi, da bo na podružnici tudi na nedeljo, ko duhovnik ne more priti, pripravljena ustrezna pobožnost za tiste, ki ne morejo k maši v župnijsko ali v sosednjo podružnično cerkev. </a:t>
            </a:r>
            <a:r>
              <a:rPr lang="sl-SI" b="1" dirty="0"/>
              <a:t>Na podružnici ali na župniji, ki ima nedeljsko mašo, nedeljsko Bogoslužje Božje besede na dneve v tednu ni dovoljeno.</a:t>
            </a:r>
          </a:p>
          <a:p>
            <a:pPr algn="just">
              <a:buFont typeface="+mj-lt"/>
              <a:buAutoNum type="arabicPeriod" startAt="24"/>
            </a:pPr>
            <a:endParaRPr lang="sl-SI" dirty="0"/>
          </a:p>
          <a:p>
            <a:pPr algn="just">
              <a:buFont typeface="+mj-lt"/>
              <a:buAutoNum type="arabicPeriod" startAt="24"/>
            </a:pPr>
            <a:r>
              <a:rPr lang="sl-SI" b="1" dirty="0"/>
              <a:t>Gospodarski svet podružnice</a:t>
            </a:r>
            <a:r>
              <a:rPr lang="sl-SI" dirty="0"/>
              <a:t> naj skrbno zbira miloščino in ostale prispevke ter jih v dogovoru z župnikom redno polaga na župnijski TRR pod sklic podružnice. Pri tem lahko skrbno vodi tudi svojo enostavno knjigo prihodkov in odhodkov. Prav tako pa naj skrbi tudi za redno vzdrževanje stavb in varstvo podružničnega premoženja.</a:t>
            </a:r>
          </a:p>
          <a:p>
            <a:pPr algn="just">
              <a:buFont typeface="+mj-lt"/>
              <a:buAutoNum type="arabicPeriod" startAt="24"/>
            </a:pPr>
            <a:endParaRPr lang="sl-SI" dirty="0"/>
          </a:p>
          <a:p>
            <a:pPr algn="just">
              <a:buFont typeface="+mj-lt"/>
              <a:buAutoNum type="arabicPeriod" startAt="24"/>
            </a:pPr>
            <a:r>
              <a:rPr lang="sl-SI" b="1" dirty="0"/>
              <a:t>Sveto Rešnje Telo se lahko hrani tudi v vseh podružničnih cerkvah, kjer je nekdo, ki za cerkev skrbi, in je nekaj vernikov, ki prihajajo molit, sveta maša pa je vsaj dvakrat na mesec</a:t>
            </a:r>
            <a:r>
              <a:rPr lang="sl-SI" dirty="0"/>
              <a:t> (Kan. 934, § 2).</a:t>
            </a:r>
          </a:p>
          <a:p>
            <a:pPr>
              <a:buFont typeface="+mj-lt"/>
              <a:buAutoNum type="arabicPeriod" startAt="14"/>
            </a:pPr>
            <a:endParaRPr lang="sl-SI" b="1" dirty="0"/>
          </a:p>
          <a:p>
            <a:pPr>
              <a:spcAft>
                <a:spcPts val="600"/>
              </a:spcAft>
            </a:pPr>
            <a:endParaRPr lang="sl-SI" sz="1800" b="1" dirty="0">
              <a:effectLst/>
              <a:latin typeface="+mj-lt"/>
              <a:ea typeface="Calibri" panose="020F0502020204030204" pitchFamily="34" charset="0"/>
              <a:cs typeface="Times New Roman" panose="02020603050405020304" pitchFamily="18" charset="0"/>
            </a:endParaRPr>
          </a:p>
          <a:p>
            <a:pPr>
              <a:spcAft>
                <a:spcPts val="600"/>
              </a:spcAft>
            </a:pPr>
            <a:endParaRPr lang="sl-SI" sz="1800" b="1"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515758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20000"/>
              </a:schemeClr>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xmlns="" id="{19FE08D8-CEA0-461E-870A-02CD15D9B9D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Naslov 1">
            <a:extLst>
              <a:ext uri="{FF2B5EF4-FFF2-40B4-BE49-F238E27FC236}">
                <a16:creationId xmlns:a16="http://schemas.microsoft.com/office/drawing/2014/main" xmlns="" id="{2A07D611-3749-4489-9971-00827DDE3BF9}"/>
              </a:ext>
            </a:extLst>
          </p:cNvPr>
          <p:cNvSpPr>
            <a:spLocks noGrp="1"/>
          </p:cNvSpPr>
          <p:nvPr>
            <p:ph type="title"/>
          </p:nvPr>
        </p:nvSpPr>
        <p:spPr>
          <a:xfrm>
            <a:off x="1187193" y="2179295"/>
            <a:ext cx="2454052" cy="3029344"/>
          </a:xfrm>
        </p:spPr>
        <p:txBody>
          <a:bodyPr vert="horz" lIns="91440" tIns="45720" rIns="91440" bIns="45720" rtlCol="0" anchor="t">
            <a:normAutofit/>
          </a:bodyPr>
          <a:lstStyle/>
          <a:p>
            <a:pPr marL="0" fontAlgn="t">
              <a:spcAft>
                <a:spcPts val="0"/>
              </a:spcAft>
            </a:pPr>
            <a:r>
              <a:rPr lang="en-US" sz="3200" b="1" dirty="0">
                <a:solidFill>
                  <a:schemeClr val="bg1"/>
                </a:solidFill>
              </a:rPr>
              <a:t/>
            </a:r>
            <a:br>
              <a:rPr lang="en-US" sz="3200" b="1" dirty="0">
                <a:solidFill>
                  <a:schemeClr val="bg1"/>
                </a:solidFill>
              </a:rPr>
            </a:br>
            <a:r>
              <a:rPr lang="en-US" sz="3200" b="1" dirty="0">
                <a:solidFill>
                  <a:schemeClr val="bg1"/>
                </a:solidFill>
              </a:rPr>
              <a:t/>
            </a:r>
            <a:br>
              <a:rPr lang="en-US" sz="3200" b="1" dirty="0">
                <a:solidFill>
                  <a:schemeClr val="bg1"/>
                </a:solidFill>
              </a:rPr>
            </a:br>
            <a:r>
              <a:rPr lang="en-US" sz="3200" b="1" dirty="0">
                <a:solidFill>
                  <a:schemeClr val="bg1"/>
                </a:solidFill>
              </a:rPr>
              <a:t>Dnevni red</a:t>
            </a:r>
            <a:br>
              <a:rPr lang="en-US" sz="3200" b="1" dirty="0">
                <a:solidFill>
                  <a:schemeClr val="bg1"/>
                </a:solidFill>
              </a:rPr>
            </a:br>
            <a:r>
              <a:rPr lang="en-US" sz="3200" b="1" dirty="0">
                <a:solidFill>
                  <a:schemeClr val="bg1"/>
                </a:solidFill>
              </a:rPr>
              <a:t/>
            </a:r>
            <a:br>
              <a:rPr lang="en-US" sz="3200" b="1" dirty="0">
                <a:solidFill>
                  <a:schemeClr val="bg1"/>
                </a:solidFill>
              </a:rPr>
            </a:br>
            <a:r>
              <a:rPr lang="en-US" sz="3200" b="1" dirty="0">
                <a:solidFill>
                  <a:schemeClr val="bg1"/>
                </a:solidFill>
              </a:rPr>
              <a:t/>
            </a:r>
            <a:br>
              <a:rPr lang="en-US" sz="3200" b="1" dirty="0">
                <a:solidFill>
                  <a:schemeClr val="bg1"/>
                </a:solidFill>
              </a:rPr>
            </a:br>
            <a:endParaRPr lang="en-US" sz="3200" dirty="0">
              <a:solidFill>
                <a:schemeClr val="bg1"/>
              </a:solidFill>
            </a:endParaRPr>
          </a:p>
        </p:txBody>
      </p:sp>
      <p:sp>
        <p:nvSpPr>
          <p:cNvPr id="37" name="Freeform 11">
            <a:extLst>
              <a:ext uri="{FF2B5EF4-FFF2-40B4-BE49-F238E27FC236}">
                <a16:creationId xmlns:a16="http://schemas.microsoft.com/office/drawing/2014/main" xmlns="" id="{2B982904-A46E-41DF-BA98-61E2300C7DC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sl-SI"/>
          </a:p>
        </p:txBody>
      </p:sp>
      <p:sp useBgFill="1">
        <p:nvSpPr>
          <p:cNvPr id="39" name="Rectangle 38">
            <a:extLst>
              <a:ext uri="{FF2B5EF4-FFF2-40B4-BE49-F238E27FC236}">
                <a16:creationId xmlns:a16="http://schemas.microsoft.com/office/drawing/2014/main" xmlns="" id="{27018161-547E-48F7-A0D9-272C9EA5B37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Podnaslov 2">
            <a:extLst>
              <a:ext uri="{FF2B5EF4-FFF2-40B4-BE49-F238E27FC236}">
                <a16:creationId xmlns:a16="http://schemas.microsoft.com/office/drawing/2014/main" xmlns="" id="{50996AC1-23FB-443B-BD00-1A6700DF12D3}"/>
              </a:ext>
            </a:extLst>
          </p:cNvPr>
          <p:cNvSpPr txBox="1">
            <a:spLocks/>
          </p:cNvSpPr>
          <p:nvPr/>
        </p:nvSpPr>
        <p:spPr>
          <a:xfrm>
            <a:off x="4274634" y="589721"/>
            <a:ext cx="7738946" cy="6063839"/>
          </a:xfrm>
          <a:prstGeom prst="rect">
            <a:avLst/>
          </a:prstGeom>
        </p:spPr>
        <p:txBody>
          <a:bodyPr vert="horz" lIns="91440" tIns="45720" rIns="91440" bIns="45720" rtlCol="0" anchor="ctr">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en-US" sz="2400" b="1" dirty="0"/>
              <a:t>9.00 – </a:t>
            </a:r>
            <a:r>
              <a:rPr lang="en-US" sz="2400" b="1" dirty="0" err="1"/>
              <a:t>Molitev</a:t>
            </a:r>
            <a:r>
              <a:rPr lang="en-US" sz="2400" b="1" dirty="0"/>
              <a:t> in </a:t>
            </a:r>
            <a:r>
              <a:rPr lang="en-US" sz="2400" b="1" dirty="0" err="1"/>
              <a:t>napoved</a:t>
            </a:r>
            <a:endParaRPr lang="en-US" sz="2400" b="1" dirty="0"/>
          </a:p>
          <a:p>
            <a:r>
              <a:rPr lang="en-US" sz="2400" b="1" dirty="0"/>
              <a:t>9.15 – </a:t>
            </a:r>
            <a:r>
              <a:rPr lang="en-US" sz="2400" b="1" dirty="0" err="1"/>
              <a:t>Uvodna</a:t>
            </a:r>
            <a:r>
              <a:rPr lang="en-US" sz="2400" b="1" dirty="0"/>
              <a:t> </a:t>
            </a:r>
            <a:r>
              <a:rPr lang="en-US" sz="2400" b="1" dirty="0" err="1"/>
              <a:t>beseda</a:t>
            </a:r>
            <a:r>
              <a:rPr lang="en-US" sz="2400" b="1" dirty="0"/>
              <a:t> g. </a:t>
            </a:r>
            <a:r>
              <a:rPr lang="en-US" sz="2400" b="1" dirty="0" err="1"/>
              <a:t>škofa</a:t>
            </a:r>
            <a:r>
              <a:rPr lang="en-US" sz="2400" b="1" dirty="0"/>
              <a:t> dr. Petra </a:t>
            </a:r>
            <a:r>
              <a:rPr lang="en-US" sz="2400" b="1" dirty="0" err="1"/>
              <a:t>Štumpfa</a:t>
            </a:r>
            <a:endParaRPr lang="en-US" sz="2400" b="1" dirty="0"/>
          </a:p>
          <a:p>
            <a:r>
              <a:rPr lang="en-US" sz="2400" b="1" dirty="0"/>
              <a:t>9.20 – 12.00</a:t>
            </a:r>
            <a:r>
              <a:rPr lang="sl-SI" sz="2400" b="1" dirty="0"/>
              <a:t>:</a:t>
            </a:r>
            <a:endParaRPr lang="en-US" sz="2400" b="1" dirty="0"/>
          </a:p>
          <a:p>
            <a:pPr lvl="1"/>
            <a:r>
              <a:rPr lang="en-US" sz="2200" b="1" dirty="0"/>
              <a:t>Kaj </a:t>
            </a:r>
            <a:r>
              <a:rPr lang="en-US" sz="2200" b="1" dirty="0" err="1"/>
              <a:t>smo</a:t>
            </a:r>
            <a:r>
              <a:rPr lang="en-US" sz="2200" b="1" dirty="0"/>
              <a:t> do </a:t>
            </a:r>
            <a:r>
              <a:rPr lang="en-US" sz="2200" b="1" dirty="0" err="1"/>
              <a:t>danes</a:t>
            </a:r>
            <a:r>
              <a:rPr lang="en-US" sz="2200" b="1" dirty="0"/>
              <a:t> </a:t>
            </a:r>
            <a:r>
              <a:rPr lang="en-US" sz="2200" b="1" dirty="0" err="1"/>
              <a:t>uspeli</a:t>
            </a:r>
            <a:r>
              <a:rPr lang="en-US" sz="2200" b="1" dirty="0"/>
              <a:t> </a:t>
            </a:r>
            <a:r>
              <a:rPr lang="en-US" sz="2200" b="1" dirty="0" err="1"/>
              <a:t>urediti</a:t>
            </a:r>
            <a:r>
              <a:rPr lang="en-US" sz="2200" b="1" dirty="0"/>
              <a:t> glede </a:t>
            </a:r>
            <a:r>
              <a:rPr lang="en-US" sz="2200" b="1" dirty="0" err="1"/>
              <a:t>združevanja</a:t>
            </a:r>
            <a:r>
              <a:rPr lang="en-US" sz="2200" b="1" dirty="0"/>
              <a:t> </a:t>
            </a:r>
            <a:r>
              <a:rPr lang="en-US" sz="2200" b="1" dirty="0" err="1"/>
              <a:t>župnij</a:t>
            </a:r>
            <a:endParaRPr lang="en-US" sz="2200" b="1" dirty="0"/>
          </a:p>
          <a:p>
            <a:pPr lvl="1"/>
            <a:r>
              <a:rPr lang="en-US" sz="2200" b="1" dirty="0" err="1"/>
              <a:t>Iskanje</a:t>
            </a:r>
            <a:r>
              <a:rPr lang="en-US" sz="2200" b="1" dirty="0"/>
              <a:t>  </a:t>
            </a:r>
            <a:r>
              <a:rPr lang="en-US" sz="2200" b="1" dirty="0" err="1"/>
              <a:t>drugačnega</a:t>
            </a:r>
            <a:r>
              <a:rPr lang="en-US" sz="2200" b="1" dirty="0"/>
              <a:t> </a:t>
            </a:r>
            <a:r>
              <a:rPr lang="en-US" sz="2200" b="1" dirty="0" err="1"/>
              <a:t>upravljanja</a:t>
            </a:r>
            <a:r>
              <a:rPr lang="en-US" sz="2200" b="1" dirty="0"/>
              <a:t> </a:t>
            </a:r>
            <a:r>
              <a:rPr lang="en-US" sz="2200" b="1" dirty="0" err="1"/>
              <a:t>župnije</a:t>
            </a:r>
            <a:endParaRPr lang="sl-SI" sz="2200" b="1" dirty="0"/>
          </a:p>
          <a:p>
            <a:pPr lvl="1"/>
            <a:r>
              <a:rPr lang="sl-SI" sz="2200" b="1" dirty="0"/>
              <a:t>Poskus iskanja vizije dekanije</a:t>
            </a:r>
            <a:endParaRPr lang="en-US" sz="2200" b="1" dirty="0"/>
          </a:p>
          <a:p>
            <a:pPr marL="457200" lvl="1" indent="0">
              <a:buNone/>
            </a:pPr>
            <a:r>
              <a:rPr lang="en-US" sz="2200" b="1" dirty="0" err="1"/>
              <a:t>Pogovor</a:t>
            </a:r>
            <a:endParaRPr lang="sl-SI" sz="2200" b="1" dirty="0"/>
          </a:p>
          <a:p>
            <a:pPr marL="457200" lvl="1" indent="0">
              <a:buNone/>
            </a:pPr>
            <a:r>
              <a:rPr lang="en-US" sz="2200" b="1" dirty="0" err="1"/>
              <a:t>Odmo</a:t>
            </a:r>
            <a:r>
              <a:rPr lang="sl-SI" sz="2200" b="1" dirty="0"/>
              <a:t>r</a:t>
            </a:r>
            <a:endParaRPr lang="en-US" sz="2200" b="1" dirty="0"/>
          </a:p>
          <a:p>
            <a:pPr lvl="1"/>
            <a:r>
              <a:rPr lang="en-US" sz="2200" b="1" dirty="0"/>
              <a:t>Beseda g. </a:t>
            </a:r>
            <a:r>
              <a:rPr lang="en-US" sz="2200" b="1" dirty="0" err="1"/>
              <a:t>škofa</a:t>
            </a:r>
            <a:r>
              <a:rPr lang="en-US" sz="2200" b="1" dirty="0"/>
              <a:t> o </a:t>
            </a:r>
            <a:r>
              <a:rPr lang="en-US" sz="2200" b="1" dirty="0" err="1"/>
              <a:t>usmeritvah</a:t>
            </a:r>
            <a:r>
              <a:rPr lang="en-US" sz="2200" b="1" dirty="0"/>
              <a:t> za </a:t>
            </a:r>
            <a:r>
              <a:rPr lang="en-US" sz="2200" b="1" dirty="0" err="1"/>
              <a:t>pastoralno</a:t>
            </a:r>
            <a:r>
              <a:rPr lang="en-US" sz="2200" b="1" dirty="0"/>
              <a:t> </a:t>
            </a:r>
            <a:r>
              <a:rPr lang="en-US" sz="2200" b="1" dirty="0" err="1"/>
              <a:t>leto</a:t>
            </a:r>
            <a:r>
              <a:rPr lang="en-US" sz="2200" b="1" dirty="0"/>
              <a:t> </a:t>
            </a:r>
          </a:p>
          <a:p>
            <a:pPr lvl="1"/>
            <a:r>
              <a:rPr lang="en-US" sz="2200" b="1" dirty="0" err="1"/>
              <a:t>Razno</a:t>
            </a:r>
            <a:r>
              <a:rPr lang="en-US" sz="2200" b="1" dirty="0"/>
              <a:t> (Petrov </a:t>
            </a:r>
            <a:r>
              <a:rPr lang="en-US" sz="2200" b="1" dirty="0" err="1"/>
              <a:t>dom</a:t>
            </a:r>
            <a:r>
              <a:rPr lang="en-US" sz="2200" b="1" dirty="0"/>
              <a:t>, </a:t>
            </a:r>
            <a:r>
              <a:rPr lang="en-US" sz="2200" b="1" dirty="0" err="1"/>
              <a:t>duhovne</a:t>
            </a:r>
            <a:r>
              <a:rPr lang="en-US" sz="2200" b="1" dirty="0"/>
              <a:t> </a:t>
            </a:r>
            <a:r>
              <a:rPr lang="en-US" sz="2200" b="1" dirty="0" err="1"/>
              <a:t>vaje</a:t>
            </a:r>
            <a:r>
              <a:rPr lang="en-US" sz="2200" b="1" dirty="0"/>
              <a:t>, KPŠ, </a:t>
            </a:r>
            <a:r>
              <a:rPr lang="en-US" sz="2200" b="1" dirty="0" err="1"/>
              <a:t>koledar</a:t>
            </a:r>
            <a:r>
              <a:rPr lang="en-US" sz="2200" b="1" dirty="0"/>
              <a:t> </a:t>
            </a:r>
            <a:r>
              <a:rPr lang="en-US" sz="2200" b="1" dirty="0" err="1"/>
              <a:t>pastoralnega</a:t>
            </a:r>
            <a:r>
              <a:rPr lang="en-US" sz="2200" b="1" dirty="0"/>
              <a:t> </a:t>
            </a:r>
            <a:r>
              <a:rPr lang="en-US" sz="2200" b="1" dirty="0" err="1"/>
              <a:t>leta</a:t>
            </a:r>
            <a:r>
              <a:rPr lang="en-US" sz="2200" b="1" dirty="0"/>
              <a:t>)</a:t>
            </a:r>
          </a:p>
          <a:p>
            <a:r>
              <a:rPr lang="en-US" sz="2400" b="1" dirty="0"/>
              <a:t>12.45 – </a:t>
            </a:r>
            <a:r>
              <a:rPr lang="en-US" sz="2400" b="1" dirty="0" err="1"/>
              <a:t>Kosilo</a:t>
            </a:r>
            <a:endParaRPr lang="en-US" sz="2400" b="1" i="1" dirty="0"/>
          </a:p>
        </p:txBody>
      </p:sp>
      <p:pic>
        <p:nvPicPr>
          <p:cNvPr id="3" name="Slika 2" descr="Slika, ki vsebuje besede logotip, sličica, grafika, simbol&#10;&#10;Opis je samodejno ustvarjen">
            <a:extLst>
              <a:ext uri="{FF2B5EF4-FFF2-40B4-BE49-F238E27FC236}">
                <a16:creationId xmlns:a16="http://schemas.microsoft.com/office/drawing/2014/main" xmlns="" id="{CD888D94-E332-BD27-DEC4-939E1524E7B4}"/>
              </a:ext>
            </a:extLst>
          </p:cNvPr>
          <p:cNvPicPr>
            <a:picLocks noChangeAspect="1"/>
          </p:cNvPicPr>
          <p:nvPr/>
        </p:nvPicPr>
        <p:blipFill>
          <a:blip r:embed="rId2"/>
          <a:stretch>
            <a:fillRect/>
          </a:stretch>
        </p:blipFill>
        <p:spPr>
          <a:xfrm>
            <a:off x="11033729" y="5653870"/>
            <a:ext cx="1066518" cy="1066518"/>
          </a:xfrm>
          <a:prstGeom prst="rect">
            <a:avLst/>
          </a:prstGeom>
        </p:spPr>
      </p:pic>
    </p:spTree>
    <p:extLst>
      <p:ext uri="{BB962C8B-B14F-4D97-AF65-F5344CB8AC3E}">
        <p14:creationId xmlns:p14="http://schemas.microsoft.com/office/powerpoint/2010/main" val="35590764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xmlns="" id="{DDFC71E8-D911-04B6-4C22-2D87992E616F}"/>
              </a:ext>
            </a:extLst>
          </p:cNvPr>
          <p:cNvSpPr>
            <a:spLocks noGrp="1"/>
          </p:cNvSpPr>
          <p:nvPr>
            <p:ph type="title"/>
          </p:nvPr>
        </p:nvSpPr>
        <p:spPr>
          <a:xfrm>
            <a:off x="2589212" y="467993"/>
            <a:ext cx="8911687" cy="1280890"/>
          </a:xfrm>
        </p:spPr>
        <p:txBody>
          <a:bodyPr/>
          <a:lstStyle/>
          <a:p>
            <a:r>
              <a:rPr lang="sl-SI" b="1" dirty="0"/>
              <a:t>Datumi v Pastoralnem letu 2025-26</a:t>
            </a:r>
          </a:p>
        </p:txBody>
      </p:sp>
      <p:sp>
        <p:nvSpPr>
          <p:cNvPr id="3" name="Označba mesta vsebine 2">
            <a:extLst>
              <a:ext uri="{FF2B5EF4-FFF2-40B4-BE49-F238E27FC236}">
                <a16:creationId xmlns:a16="http://schemas.microsoft.com/office/drawing/2014/main" xmlns="" id="{73864B87-D8D5-B282-F550-F3A238F72907}"/>
              </a:ext>
            </a:extLst>
          </p:cNvPr>
          <p:cNvSpPr>
            <a:spLocks noGrp="1"/>
          </p:cNvSpPr>
          <p:nvPr>
            <p:ph idx="1"/>
          </p:nvPr>
        </p:nvSpPr>
        <p:spPr>
          <a:xfrm>
            <a:off x="2589212" y="1566690"/>
            <a:ext cx="8915400" cy="4993392"/>
          </a:xfrm>
        </p:spPr>
        <p:txBody>
          <a:bodyPr>
            <a:normAutofit/>
          </a:bodyPr>
          <a:lstStyle/>
          <a:p>
            <a:pPr marL="457200" indent="-457200">
              <a:buFont typeface="+mj-lt"/>
              <a:buAutoNum type="arabicPeriod"/>
            </a:pPr>
            <a:r>
              <a:rPr lang="sl-SI" sz="2000" b="1" dirty="0"/>
              <a:t>Pastoralni tečaj – 3. 9. – Vipava – škofijska gimnazija</a:t>
            </a:r>
          </a:p>
          <a:p>
            <a:pPr marL="457200" indent="-457200">
              <a:buFont typeface="+mj-lt"/>
              <a:buAutoNum type="arabicPeriod"/>
            </a:pPr>
            <a:r>
              <a:rPr lang="sl-SI" sz="2000" b="1" dirty="0"/>
              <a:t>35 letnica Karitas – 7. 9. – Sveta Gora ob 16h</a:t>
            </a:r>
          </a:p>
          <a:p>
            <a:pPr marL="457200" indent="-457200">
              <a:buFont typeface="+mj-lt"/>
              <a:buAutoNum type="arabicPeriod"/>
            </a:pPr>
            <a:r>
              <a:rPr lang="sl-SI" sz="2000" b="1" dirty="0"/>
              <a:t>Škofijski molitveni dan za duhovne poklice – sobota, 13. 9., Sveta gora od 8h-15h</a:t>
            </a:r>
          </a:p>
          <a:p>
            <a:pPr marL="457200" indent="-457200">
              <a:buFont typeface="+mj-lt"/>
              <a:buAutoNum type="arabicPeriod"/>
            </a:pPr>
            <a:r>
              <a:rPr lang="sl-SI" sz="2000" b="1" dirty="0" err="1"/>
              <a:t>Štična</a:t>
            </a:r>
            <a:r>
              <a:rPr lang="sl-SI" sz="2000" b="1" dirty="0"/>
              <a:t> mladih - 20. 9. </a:t>
            </a:r>
          </a:p>
          <a:p>
            <a:pPr marL="457200" indent="-457200">
              <a:buFont typeface="+mj-lt"/>
              <a:buAutoNum type="arabicPeriod"/>
            </a:pPr>
            <a:r>
              <a:rPr lang="sl-SI" sz="2000" b="1" dirty="0"/>
              <a:t>KPŠ – začetek v torek,  7. 10. ob 18.30h in formativni dan torek, 9. 9.  ob 17h</a:t>
            </a:r>
          </a:p>
          <a:p>
            <a:pPr marL="457200" indent="-457200">
              <a:buFont typeface="+mj-lt"/>
              <a:buAutoNum type="arabicPeriod"/>
            </a:pPr>
            <a:r>
              <a:rPr lang="sl-SI" sz="2000" b="1" dirty="0"/>
              <a:t>Molitev za mir – 12. 10. ob 17h, Sveta Gora</a:t>
            </a:r>
          </a:p>
          <a:p>
            <a:pPr marL="457200" indent="-457200">
              <a:buFont typeface="+mj-lt"/>
              <a:buAutoNum type="arabicPeriod"/>
            </a:pPr>
            <a:r>
              <a:rPr lang="sl-SI" sz="2000" b="1" dirty="0"/>
              <a:t>Seja dekanov - 15 oktober v Kopru</a:t>
            </a:r>
          </a:p>
          <a:p>
            <a:pPr marL="457200" indent="-457200">
              <a:buFont typeface="+mj-lt"/>
              <a:buAutoNum type="arabicPeriod"/>
            </a:pPr>
            <a:r>
              <a:rPr lang="sl-SI" sz="2000" b="1" dirty="0"/>
              <a:t>Skupna dekanijska konferenca v ŠGV šola -  5. 11. ob 9.00</a:t>
            </a:r>
          </a:p>
          <a:p>
            <a:pPr marL="457200" indent="-457200">
              <a:buFont typeface="+mj-lt"/>
              <a:buAutoNum type="arabicPeriod"/>
            </a:pPr>
            <a:r>
              <a:rPr lang="sl-SI" sz="2000" b="1" dirty="0"/>
              <a:t>Adventna duhovna obnova 10. 12.  v dijaškem Domu v Vipavi</a:t>
            </a:r>
          </a:p>
          <a:p>
            <a:pPr marL="457200" indent="-457200">
              <a:buFont typeface="+mj-lt"/>
              <a:buAutoNum type="arabicPeriod"/>
            </a:pPr>
            <a:r>
              <a:rPr lang="sl-SI" sz="2000" b="1" dirty="0"/>
              <a:t>Terčelj: 10. 1. Slovesna spominska maša ob 80 letnici umora</a:t>
            </a:r>
          </a:p>
          <a:p>
            <a:pPr marL="0" indent="0">
              <a:buNone/>
            </a:pPr>
            <a:endParaRPr lang="sl-SI" sz="2000" dirty="0"/>
          </a:p>
          <a:p>
            <a:endParaRPr lang="sl-SI" dirty="0"/>
          </a:p>
        </p:txBody>
      </p:sp>
    </p:spTree>
    <p:extLst>
      <p:ext uri="{BB962C8B-B14F-4D97-AF65-F5344CB8AC3E}">
        <p14:creationId xmlns:p14="http://schemas.microsoft.com/office/powerpoint/2010/main" val="22127242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9553511-5F9B-BA86-AEBB-A02E0950DF2D}"/>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xmlns="" id="{62FA9222-1038-5762-26FF-CC33FF8177AF}"/>
              </a:ext>
            </a:extLst>
          </p:cNvPr>
          <p:cNvSpPr>
            <a:spLocks noGrp="1"/>
          </p:cNvSpPr>
          <p:nvPr>
            <p:ph type="title"/>
          </p:nvPr>
        </p:nvSpPr>
        <p:spPr>
          <a:xfrm>
            <a:off x="2592925" y="467993"/>
            <a:ext cx="8911687" cy="1280890"/>
          </a:xfrm>
        </p:spPr>
        <p:txBody>
          <a:bodyPr/>
          <a:lstStyle/>
          <a:p>
            <a:r>
              <a:rPr lang="sl-SI" b="1" dirty="0"/>
              <a:t>Datumi v Pastoralnem letu 2025-26</a:t>
            </a:r>
          </a:p>
        </p:txBody>
      </p:sp>
      <p:sp>
        <p:nvSpPr>
          <p:cNvPr id="3" name="Označba mesta vsebine 2">
            <a:extLst>
              <a:ext uri="{FF2B5EF4-FFF2-40B4-BE49-F238E27FC236}">
                <a16:creationId xmlns:a16="http://schemas.microsoft.com/office/drawing/2014/main" xmlns="" id="{FC29B2D4-B0FD-409C-A0FC-8F9F68272035}"/>
              </a:ext>
            </a:extLst>
          </p:cNvPr>
          <p:cNvSpPr>
            <a:spLocks noGrp="1"/>
          </p:cNvSpPr>
          <p:nvPr>
            <p:ph idx="1"/>
          </p:nvPr>
        </p:nvSpPr>
        <p:spPr>
          <a:xfrm>
            <a:off x="2592925" y="1323279"/>
            <a:ext cx="8915400" cy="5413784"/>
          </a:xfrm>
        </p:spPr>
        <p:txBody>
          <a:bodyPr>
            <a:normAutofit lnSpcReduction="10000"/>
          </a:bodyPr>
          <a:lstStyle/>
          <a:p>
            <a:pPr marL="514350" indent="-514350">
              <a:buFont typeface="+mj-lt"/>
              <a:buAutoNum type="arabicPeriod" startAt="11"/>
            </a:pPr>
            <a:r>
              <a:rPr lang="sl-SI" sz="2000" b="1" dirty="0"/>
              <a:t>Srečanje tajnikov ŽPS  17. 1. 2026 – škofijska Gimnazija Vipava</a:t>
            </a:r>
          </a:p>
          <a:p>
            <a:pPr marL="514350" indent="-514350">
              <a:buFont typeface="+mj-lt"/>
              <a:buAutoNum type="arabicPeriod" startAt="11"/>
            </a:pPr>
            <a:r>
              <a:rPr lang="sl-SI" sz="2000" b="1" dirty="0"/>
              <a:t>Seja dekanov  - 28. 1.2026 v Novi Gorici</a:t>
            </a:r>
          </a:p>
          <a:p>
            <a:pPr marL="514350" indent="-514350">
              <a:buFont typeface="+mj-lt"/>
              <a:buAutoNum type="arabicPeriod" startAt="11"/>
            </a:pPr>
            <a:r>
              <a:rPr lang="sl-SI" sz="2000" b="1" dirty="0"/>
              <a:t>Izročitev Svetega pisma Katehumenom – nedelja 25. 1. 2026, V Kopru v stolnici</a:t>
            </a:r>
          </a:p>
          <a:p>
            <a:pPr marL="514350" indent="-514350">
              <a:buFont typeface="+mj-lt"/>
              <a:buAutoNum type="arabicPeriod" startAt="11"/>
            </a:pPr>
            <a:r>
              <a:rPr lang="sl-SI" sz="2000" b="1" dirty="0"/>
              <a:t>Srečanje izrednih delivcev – 31. 1. 2026 – škofijska gimnazija Vipava</a:t>
            </a:r>
          </a:p>
          <a:p>
            <a:pPr marL="514350" indent="-514350">
              <a:buFont typeface="+mj-lt"/>
              <a:buAutoNum type="arabicPeriod" startAt="11"/>
            </a:pPr>
            <a:r>
              <a:rPr lang="sl-SI" sz="2000" b="1" dirty="0"/>
              <a:t>Škofijsko srečanje birmancev  – 14. 3. 2026 – škofijska gimnazija Vipava</a:t>
            </a:r>
          </a:p>
          <a:p>
            <a:pPr marL="514350" indent="-514350">
              <a:buFont typeface="+mj-lt"/>
              <a:buAutoNum type="arabicPeriod" startAt="11"/>
            </a:pPr>
            <a:r>
              <a:rPr lang="sl-SI" sz="2000" b="1" dirty="0"/>
              <a:t>Postna duhovna obnova 18. 3. v dijaškem domu v Vipavi</a:t>
            </a:r>
          </a:p>
          <a:p>
            <a:pPr marL="514350" indent="-514350">
              <a:buFont typeface="+mj-lt"/>
              <a:buAutoNum type="arabicPeriod" startAt="11"/>
            </a:pPr>
            <a:r>
              <a:rPr lang="sl-SI" sz="2000" b="1" dirty="0"/>
              <a:t>Škofijsko srečanje  strežnikov – 18. 4. 2026 – škofijska gimnazija Vipava</a:t>
            </a:r>
          </a:p>
          <a:p>
            <a:pPr marL="514350" indent="-514350">
              <a:buFont typeface="+mj-lt"/>
              <a:buAutoNum type="arabicPeriod" startAt="11"/>
            </a:pPr>
            <a:r>
              <a:rPr lang="sl-SI" sz="2000" b="1" dirty="0"/>
              <a:t>Seja dekanov – 22. 4. 2026 - Koper</a:t>
            </a:r>
          </a:p>
          <a:p>
            <a:pPr marL="514350" indent="-514350">
              <a:buFont typeface="+mj-lt"/>
              <a:buAutoNum type="arabicPeriod" startAt="11"/>
            </a:pPr>
            <a:r>
              <a:rPr lang="sl-SI" sz="2000" b="1" dirty="0"/>
              <a:t>Škofijsko srečanje sodelavcev – 9.5.;  16.5.;  in 23.5. 2026 – škofijska gimnazija Vipava</a:t>
            </a:r>
          </a:p>
          <a:p>
            <a:pPr marL="514350" indent="-514350">
              <a:buFont typeface="+mj-lt"/>
              <a:buAutoNum type="arabicPeriod" startAt="11"/>
            </a:pPr>
            <a:r>
              <a:rPr lang="sl-SI" sz="2000" b="1" dirty="0"/>
              <a:t>Seja dekanov – 24. 6. 2026 v Novi Gorici</a:t>
            </a:r>
          </a:p>
        </p:txBody>
      </p:sp>
    </p:spTree>
    <p:extLst>
      <p:ext uri="{BB962C8B-B14F-4D97-AF65-F5344CB8AC3E}">
        <p14:creationId xmlns:p14="http://schemas.microsoft.com/office/powerpoint/2010/main" val="416962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xmlns="" id="{4D379B57-FC2A-4B77-887D-FDC92532EC7B}"/>
              </a:ext>
            </a:extLst>
          </p:cNvPr>
          <p:cNvSpPr>
            <a:spLocks noGrp="1"/>
          </p:cNvSpPr>
          <p:nvPr>
            <p:ph type="title"/>
          </p:nvPr>
        </p:nvSpPr>
        <p:spPr>
          <a:xfrm>
            <a:off x="2592925" y="645564"/>
            <a:ext cx="8911687" cy="1280890"/>
          </a:xfrm>
        </p:spPr>
        <p:txBody>
          <a:bodyPr/>
          <a:lstStyle/>
          <a:p>
            <a:r>
              <a:rPr lang="pl-PL" b="1" dirty="0"/>
              <a:t>Molitev za upanje</a:t>
            </a:r>
            <a:endParaRPr lang="sl-SI" b="1" dirty="0"/>
          </a:p>
        </p:txBody>
      </p:sp>
      <p:sp>
        <p:nvSpPr>
          <p:cNvPr id="3" name="Označba mesta vsebine 2">
            <a:extLst>
              <a:ext uri="{FF2B5EF4-FFF2-40B4-BE49-F238E27FC236}">
                <a16:creationId xmlns:a16="http://schemas.microsoft.com/office/drawing/2014/main" xmlns="" id="{A6706304-48B7-4529-A3F7-FB23202B575D}"/>
              </a:ext>
            </a:extLst>
          </p:cNvPr>
          <p:cNvSpPr>
            <a:spLocks noGrp="1"/>
          </p:cNvSpPr>
          <p:nvPr>
            <p:ph idx="1"/>
          </p:nvPr>
        </p:nvSpPr>
        <p:spPr>
          <a:xfrm>
            <a:off x="2592925" y="1857190"/>
            <a:ext cx="8915400" cy="5111207"/>
          </a:xfrm>
        </p:spPr>
        <p:txBody>
          <a:bodyPr>
            <a:normAutofit/>
          </a:bodyPr>
          <a:lstStyle/>
          <a:p>
            <a:pPr marL="0" indent="0">
              <a:buNone/>
            </a:pPr>
            <a:r>
              <a:rPr lang="sl-SI" b="1" dirty="0"/>
              <a:t>Gospod Bog, v Svetem pismu srečujemo nešteto klicev, ki se polni zaupanja dvigajo k tebi. Nikoli niso bili razočarani, kateri so zaupali vate. Utrdi moje upanje, da bom v vseh preizkušnjah pri tebi iskal pomoči. Živo upanje vate, naj mi daje pogum in hrepenenje po tem, kar si pripravil tistim, ki te ljubijo.</a:t>
            </a:r>
          </a:p>
          <a:p>
            <a:pPr marL="0" indent="0">
              <a:buNone/>
            </a:pPr>
            <a:endParaRPr lang="sl-SI" b="1" dirty="0"/>
          </a:p>
          <a:p>
            <a:pPr marL="0" indent="0">
              <a:buNone/>
            </a:pPr>
            <a:r>
              <a:rPr lang="sl-SI" dirty="0"/>
              <a:t>Pomembno je ohranjati upanje. Pogosto nam kdo hoče ukrasti upanje, ko pravi, naj ne gledamo naprej, naj zdaj vzamemo, kar hočemo ali pa, naj ne hodimo več naprej, ker smo utrujeni. Ko vam pravim, da si ne pustite ukrasti upanja, vam pravim, ne ostanite na pol poti. Staviti moraš na velike ideale in iti naprej. In vedno imeti željo. Želja je namreč tista, ki razširi srce; želeti si iti naprej. Gospod, pomagaj nam ohranjati upanje na naši poti.</a:t>
            </a:r>
          </a:p>
        </p:txBody>
      </p:sp>
      <p:pic>
        <p:nvPicPr>
          <p:cNvPr id="5" name="Slika 4" descr="Slika, ki vsebuje besede logotip, sličica, grafika, simbol&#10;&#10;Opis je samodejno ustvarjen">
            <a:extLst>
              <a:ext uri="{FF2B5EF4-FFF2-40B4-BE49-F238E27FC236}">
                <a16:creationId xmlns:a16="http://schemas.microsoft.com/office/drawing/2014/main" xmlns="" id="{F591386D-E1BC-F756-298A-40AB34640943}"/>
              </a:ext>
            </a:extLst>
          </p:cNvPr>
          <p:cNvPicPr>
            <a:picLocks noChangeAspect="1"/>
          </p:cNvPicPr>
          <p:nvPr/>
        </p:nvPicPr>
        <p:blipFill>
          <a:blip r:embed="rId2"/>
          <a:stretch>
            <a:fillRect/>
          </a:stretch>
        </p:blipFill>
        <p:spPr>
          <a:xfrm>
            <a:off x="11033729" y="5653870"/>
            <a:ext cx="1066518" cy="1066518"/>
          </a:xfrm>
          <a:prstGeom prst="rect">
            <a:avLst/>
          </a:prstGeom>
        </p:spPr>
      </p:pic>
    </p:spTree>
    <p:extLst>
      <p:ext uri="{BB962C8B-B14F-4D97-AF65-F5344CB8AC3E}">
        <p14:creationId xmlns:p14="http://schemas.microsoft.com/office/powerpoint/2010/main" val="1907855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20000"/>
              </a:schemeClr>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xmlns="" id="{65996004-6A77-416A-BF0A-186D960876CA}"/>
              </a:ext>
            </a:extLst>
          </p:cNvPr>
          <p:cNvSpPr>
            <a:spLocks noGrp="1"/>
          </p:cNvSpPr>
          <p:nvPr>
            <p:ph idx="1"/>
          </p:nvPr>
        </p:nvSpPr>
        <p:spPr>
          <a:xfrm>
            <a:off x="3805516" y="889843"/>
            <a:ext cx="6176191" cy="3777622"/>
          </a:xfrm>
        </p:spPr>
        <p:txBody>
          <a:bodyPr>
            <a:normAutofit/>
          </a:bodyPr>
          <a:lstStyle/>
          <a:p>
            <a:pPr marL="0" indent="0">
              <a:buNone/>
            </a:pPr>
            <a:r>
              <a:rPr lang="sl-SI" sz="2800" b="1" dirty="0">
                <a:solidFill>
                  <a:srgbClr val="000000"/>
                </a:solidFill>
              </a:rPr>
              <a:t>Desetka rožnega venca </a:t>
            </a:r>
          </a:p>
          <a:p>
            <a:pPr marL="0" indent="0">
              <a:buNone/>
            </a:pPr>
            <a:r>
              <a:rPr lang="sl-SI" sz="2800" b="1" dirty="0">
                <a:solidFill>
                  <a:srgbClr val="000000"/>
                </a:solidFill>
              </a:rPr>
              <a:t>… ki je bil krščen v Jordanu</a:t>
            </a:r>
            <a:endParaRPr lang="sl-SI" sz="2800" dirty="0">
              <a:solidFill>
                <a:srgbClr val="000000"/>
              </a:solidFill>
            </a:endParaRPr>
          </a:p>
          <a:p>
            <a:pPr marL="0" indent="0">
              <a:buNone/>
            </a:pPr>
            <a:endParaRPr lang="sl-SI" sz="1600" b="1" dirty="0">
              <a:solidFill>
                <a:srgbClr val="000000"/>
              </a:solidFill>
            </a:endParaRPr>
          </a:p>
          <a:p>
            <a:pPr marL="0" indent="0">
              <a:buNone/>
            </a:pPr>
            <a:endParaRPr lang="sl-SI" sz="1600" b="1" dirty="0">
              <a:solidFill>
                <a:srgbClr val="000000"/>
              </a:solidFill>
            </a:endParaRPr>
          </a:p>
        </p:txBody>
      </p:sp>
      <p:pic>
        <p:nvPicPr>
          <p:cNvPr id="4" name="Slika 3" descr="Slika, ki vsebuje besede modni dodatek, nakit, koralda, izdelava nakita&#10;&#10;Vsebina, ustvarjena z UI, morda ni pravilna.">
            <a:extLst>
              <a:ext uri="{FF2B5EF4-FFF2-40B4-BE49-F238E27FC236}">
                <a16:creationId xmlns:a16="http://schemas.microsoft.com/office/drawing/2014/main" xmlns="" id="{205FC1F1-1B5D-3FDC-A6D3-AAB95EC00214}"/>
              </a:ext>
            </a:extLst>
          </p:cNvPr>
          <p:cNvPicPr>
            <a:picLocks noChangeAspect="1"/>
          </p:cNvPicPr>
          <p:nvPr/>
        </p:nvPicPr>
        <p:blipFill>
          <a:blip r:embed="rId2"/>
          <a:srcRect l="5778"/>
          <a:stretch>
            <a:fillRect/>
          </a:stretch>
        </p:blipFill>
        <p:spPr>
          <a:xfrm>
            <a:off x="4737941" y="2587324"/>
            <a:ext cx="5451627" cy="3066546"/>
          </a:xfrm>
          <a:prstGeom prst="rect">
            <a:avLst/>
          </a:prstGeom>
        </p:spPr>
      </p:pic>
      <p:pic>
        <p:nvPicPr>
          <p:cNvPr id="6" name="Slika 5" descr="Slika, ki vsebuje besede logotip, sličica, grafika, simbol&#10;&#10;Opis je samodejno ustvarjen">
            <a:extLst>
              <a:ext uri="{FF2B5EF4-FFF2-40B4-BE49-F238E27FC236}">
                <a16:creationId xmlns:a16="http://schemas.microsoft.com/office/drawing/2014/main" xmlns="" id="{5F8A1532-255E-DCFE-C1E2-F384E93DF3D6}"/>
              </a:ext>
            </a:extLst>
          </p:cNvPr>
          <p:cNvPicPr>
            <a:picLocks noChangeAspect="1"/>
          </p:cNvPicPr>
          <p:nvPr/>
        </p:nvPicPr>
        <p:blipFill>
          <a:blip r:embed="rId3"/>
          <a:stretch>
            <a:fillRect/>
          </a:stretch>
        </p:blipFill>
        <p:spPr>
          <a:xfrm>
            <a:off x="11033729" y="5653870"/>
            <a:ext cx="1066518" cy="1066518"/>
          </a:xfrm>
          <a:prstGeom prst="rect">
            <a:avLst/>
          </a:prstGeom>
        </p:spPr>
      </p:pic>
    </p:spTree>
    <p:extLst>
      <p:ext uri="{BB962C8B-B14F-4D97-AF65-F5344CB8AC3E}">
        <p14:creationId xmlns:p14="http://schemas.microsoft.com/office/powerpoint/2010/main" val="316972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6" presetClass="entr" presetSubtype="16" fill="hold"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circle(in)">
                                      <p:cBhvr>
                                        <p:cTn id="19"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xmlns="" id="{65996004-6A77-416A-BF0A-186D960876CA}"/>
              </a:ext>
            </a:extLst>
          </p:cNvPr>
          <p:cNvSpPr>
            <a:spLocks noGrp="1"/>
          </p:cNvSpPr>
          <p:nvPr>
            <p:ph idx="1"/>
          </p:nvPr>
        </p:nvSpPr>
        <p:spPr>
          <a:xfrm>
            <a:off x="2784114" y="782383"/>
            <a:ext cx="8782874" cy="5736404"/>
          </a:xfrm>
        </p:spPr>
        <p:txBody>
          <a:bodyPr>
            <a:noAutofit/>
          </a:bodyPr>
          <a:lstStyle/>
          <a:p>
            <a:pPr marL="0" indent="0" algn="just">
              <a:buNone/>
            </a:pPr>
            <a:r>
              <a:rPr lang="sl-SI" sz="2800" b="1" dirty="0"/>
              <a:t>V:</a:t>
            </a:r>
            <a:r>
              <a:rPr lang="sl-SI" sz="2800" dirty="0"/>
              <a:t> Gospod je moj pastir, nič mi ne manjka. Na zelenih pašnikih mi daje ležišče; k vodam počitka me vodi. Mojo dušo poživlja, vodi me po pravih stezah zaradi svojega imena. (</a:t>
            </a:r>
            <a:r>
              <a:rPr lang="sl-SI" sz="2800" dirty="0" err="1"/>
              <a:t>Ps</a:t>
            </a:r>
            <a:r>
              <a:rPr lang="sl-SI" sz="2800" dirty="0"/>
              <a:t> 23,1-3)</a:t>
            </a:r>
          </a:p>
          <a:p>
            <a:pPr marL="0" indent="0" algn="just">
              <a:buNone/>
            </a:pPr>
            <a:endParaRPr lang="sl-SI" sz="2800" dirty="0"/>
          </a:p>
          <a:p>
            <a:pPr marL="0" indent="0" algn="just">
              <a:buNone/>
            </a:pPr>
            <a:r>
              <a:rPr lang="sl-SI" sz="2800" b="1" dirty="0"/>
              <a:t>1.</a:t>
            </a:r>
            <a:r>
              <a:rPr lang="sl-SI" sz="2800" dirty="0"/>
              <a:t> Nebeški Oče, duhovnike in vse pastoralne delavce izročamo v tvoje varstvo. Okrepi jih pri njihovem poslanstvu, napolni jih, ko se bodo utrudili, in jih zaščiti pred vsako nevarnostjo. Naj hodijo v tvojem miru in naj bodo luč tistim, ki jim služijo. Amen.</a:t>
            </a:r>
          </a:p>
        </p:txBody>
      </p:sp>
      <p:pic>
        <p:nvPicPr>
          <p:cNvPr id="2" name="Slika 1" descr="Slika, ki vsebuje besede logotip, sličica, grafika, simbol&#10;&#10;Opis je samodejno ustvarjen">
            <a:extLst>
              <a:ext uri="{FF2B5EF4-FFF2-40B4-BE49-F238E27FC236}">
                <a16:creationId xmlns:a16="http://schemas.microsoft.com/office/drawing/2014/main" xmlns="" id="{8F0A0753-BFF2-CF99-2AEB-D4E3068216EC}"/>
              </a:ext>
            </a:extLst>
          </p:cNvPr>
          <p:cNvPicPr>
            <a:picLocks noChangeAspect="1"/>
          </p:cNvPicPr>
          <p:nvPr/>
        </p:nvPicPr>
        <p:blipFill>
          <a:blip r:embed="rId2"/>
          <a:stretch>
            <a:fillRect/>
          </a:stretch>
        </p:blipFill>
        <p:spPr>
          <a:xfrm>
            <a:off x="11033729" y="5653870"/>
            <a:ext cx="1066518" cy="1066518"/>
          </a:xfrm>
          <a:prstGeom prst="rect">
            <a:avLst/>
          </a:prstGeom>
        </p:spPr>
      </p:pic>
    </p:spTree>
    <p:extLst>
      <p:ext uri="{BB962C8B-B14F-4D97-AF65-F5344CB8AC3E}">
        <p14:creationId xmlns:p14="http://schemas.microsoft.com/office/powerpoint/2010/main" val="3304419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DDA3207-9968-A472-2215-A0F020FC01EE}"/>
            </a:ext>
          </a:extLst>
        </p:cNvPr>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xmlns="" id="{21EB03B3-C0B4-22E9-0963-968B48073F0E}"/>
              </a:ext>
            </a:extLst>
          </p:cNvPr>
          <p:cNvSpPr>
            <a:spLocks noGrp="1"/>
          </p:cNvSpPr>
          <p:nvPr>
            <p:ph idx="1"/>
          </p:nvPr>
        </p:nvSpPr>
        <p:spPr>
          <a:xfrm>
            <a:off x="2854907" y="640798"/>
            <a:ext cx="8782874" cy="6858000"/>
          </a:xfrm>
        </p:spPr>
        <p:txBody>
          <a:bodyPr>
            <a:normAutofit/>
          </a:bodyPr>
          <a:lstStyle/>
          <a:p>
            <a:pPr marL="0" indent="0">
              <a:buNone/>
            </a:pPr>
            <a:endParaRPr lang="sl-SI" dirty="0"/>
          </a:p>
          <a:p>
            <a:pPr marL="0" indent="0" algn="just">
              <a:buNone/>
            </a:pPr>
            <a:r>
              <a:rPr lang="sl-SI" sz="2800" b="1" dirty="0"/>
              <a:t>V:</a:t>
            </a:r>
            <a:r>
              <a:rPr lang="sl-SI" sz="2800" dirty="0"/>
              <a:t> Bodite krepki in pogumni; ne bojte se in ne trepetajte pred njimi! Kajti Gospod, tvoj Bog, hodi s teboj; ne bo te pustil samega in ne bo te zapustil. (5 </a:t>
            </a:r>
            <a:r>
              <a:rPr lang="sl-SI" sz="2800" dirty="0" err="1"/>
              <a:t>Mz</a:t>
            </a:r>
            <a:r>
              <a:rPr lang="sl-SI" sz="2800" dirty="0"/>
              <a:t> 31,6)</a:t>
            </a:r>
          </a:p>
          <a:p>
            <a:pPr algn="just"/>
            <a:endParaRPr lang="sl-SI" sz="2800" dirty="0"/>
          </a:p>
          <a:p>
            <a:pPr marL="0" indent="0" algn="just">
              <a:buNone/>
            </a:pPr>
            <a:r>
              <a:rPr lang="sl-SI" sz="2800" b="1" dirty="0"/>
              <a:t>2.</a:t>
            </a:r>
            <a:r>
              <a:rPr lang="sl-SI" sz="2800" dirty="0"/>
              <a:t> Gospod, daj našim duhovnikom in pastoralnim delavcem  pogum, ko se soočajo z negotovostjo. Bodi njihov ščit v trenutkih nevarnosti in njihova moč v trenutkih strahu. Naj vedno vedo, da hodiš ob njih. Amen.</a:t>
            </a:r>
          </a:p>
          <a:p>
            <a:endParaRPr lang="sl-SI" dirty="0"/>
          </a:p>
          <a:p>
            <a:pPr marL="0" indent="0">
              <a:buNone/>
            </a:pPr>
            <a:endParaRPr lang="sl-SI" b="1" dirty="0"/>
          </a:p>
        </p:txBody>
      </p:sp>
      <p:pic>
        <p:nvPicPr>
          <p:cNvPr id="2" name="Slika 1" descr="Slika, ki vsebuje besede logotip, sličica, grafika, simbol&#10;&#10;Opis je samodejno ustvarjen">
            <a:extLst>
              <a:ext uri="{FF2B5EF4-FFF2-40B4-BE49-F238E27FC236}">
                <a16:creationId xmlns:a16="http://schemas.microsoft.com/office/drawing/2014/main" xmlns="" id="{CCE6A9B7-CF6A-7E6C-BEFA-603BCBF6EDED}"/>
              </a:ext>
            </a:extLst>
          </p:cNvPr>
          <p:cNvPicPr>
            <a:picLocks noChangeAspect="1"/>
          </p:cNvPicPr>
          <p:nvPr/>
        </p:nvPicPr>
        <p:blipFill>
          <a:blip r:embed="rId2"/>
          <a:stretch>
            <a:fillRect/>
          </a:stretch>
        </p:blipFill>
        <p:spPr>
          <a:xfrm>
            <a:off x="11033729" y="5653870"/>
            <a:ext cx="1066518" cy="1066518"/>
          </a:xfrm>
          <a:prstGeom prst="rect">
            <a:avLst/>
          </a:prstGeom>
        </p:spPr>
      </p:pic>
    </p:spTree>
    <p:extLst>
      <p:ext uri="{BB962C8B-B14F-4D97-AF65-F5344CB8AC3E}">
        <p14:creationId xmlns:p14="http://schemas.microsoft.com/office/powerpoint/2010/main" val="739520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0182B7E-D751-B69D-E9EB-049A520873E7}"/>
            </a:ext>
          </a:extLst>
        </p:cNvPr>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xmlns="" id="{8ADC37B1-6BE0-A2BF-79C8-FBE834436442}"/>
              </a:ext>
            </a:extLst>
          </p:cNvPr>
          <p:cNvSpPr>
            <a:spLocks noGrp="1"/>
          </p:cNvSpPr>
          <p:nvPr>
            <p:ph idx="1"/>
          </p:nvPr>
        </p:nvSpPr>
        <p:spPr>
          <a:xfrm>
            <a:off x="2795914" y="900370"/>
            <a:ext cx="8782874" cy="6858000"/>
          </a:xfrm>
        </p:spPr>
        <p:txBody>
          <a:bodyPr>
            <a:normAutofit/>
          </a:bodyPr>
          <a:lstStyle/>
          <a:p>
            <a:pPr marL="0" indent="0" algn="just">
              <a:buNone/>
            </a:pPr>
            <a:r>
              <a:rPr lang="sl-SI" sz="3200" b="1" dirty="0"/>
              <a:t>V: </a:t>
            </a:r>
            <a:r>
              <a:rPr lang="sl-SI" sz="3200" dirty="0"/>
              <a:t>Toda Gospod je zvest in vas bo utrdil in obvaroval pred hudobijo. (2 </a:t>
            </a:r>
            <a:r>
              <a:rPr lang="sl-SI" sz="3200" dirty="0" err="1"/>
              <a:t>Tes</a:t>
            </a:r>
            <a:r>
              <a:rPr lang="sl-SI" sz="3200" dirty="0"/>
              <a:t> 3,3)</a:t>
            </a:r>
          </a:p>
          <a:p>
            <a:pPr marL="0" indent="0" algn="just">
              <a:buNone/>
            </a:pPr>
            <a:endParaRPr lang="sl-SI" sz="3200" dirty="0"/>
          </a:p>
          <a:p>
            <a:pPr marL="0" indent="0" algn="just">
              <a:buNone/>
            </a:pPr>
            <a:r>
              <a:rPr lang="sl-SI" sz="3200" b="1" dirty="0"/>
              <a:t>3. </a:t>
            </a:r>
            <a:r>
              <a:rPr lang="sl-SI" sz="3200" dirty="0"/>
              <a:t>Vsemogočni Bog, prosimo te, naj nad našimi duhovniki in pastoralnimi delavci bdi tvoja varna roka. Varuj njihove misli, srca, duše in telesa pred vsako škodo. Reši jih nevarnosti in jim daj modrost, da bodo Cerkev vodili z ljubeznijo in vero. Amen.</a:t>
            </a:r>
          </a:p>
          <a:p>
            <a:pPr marL="0" indent="0">
              <a:buNone/>
            </a:pPr>
            <a:endParaRPr lang="sl-SI" dirty="0"/>
          </a:p>
          <a:p>
            <a:pPr marL="0" indent="0">
              <a:buNone/>
            </a:pPr>
            <a:endParaRPr lang="sl-SI" b="1" dirty="0"/>
          </a:p>
        </p:txBody>
      </p:sp>
      <p:pic>
        <p:nvPicPr>
          <p:cNvPr id="2" name="Slika 1" descr="Slika, ki vsebuje besede logotip, sličica, grafika, simbol&#10;&#10;Opis je samodejno ustvarjen">
            <a:extLst>
              <a:ext uri="{FF2B5EF4-FFF2-40B4-BE49-F238E27FC236}">
                <a16:creationId xmlns:a16="http://schemas.microsoft.com/office/drawing/2014/main" xmlns="" id="{3477A58E-C7CC-5EC4-7799-14CAFE49BEBD}"/>
              </a:ext>
            </a:extLst>
          </p:cNvPr>
          <p:cNvPicPr>
            <a:picLocks noChangeAspect="1"/>
          </p:cNvPicPr>
          <p:nvPr/>
        </p:nvPicPr>
        <p:blipFill>
          <a:blip r:embed="rId2"/>
          <a:stretch>
            <a:fillRect/>
          </a:stretch>
        </p:blipFill>
        <p:spPr>
          <a:xfrm>
            <a:off x="11033729" y="5653870"/>
            <a:ext cx="1066518" cy="1066518"/>
          </a:xfrm>
          <a:prstGeom prst="rect">
            <a:avLst/>
          </a:prstGeom>
        </p:spPr>
      </p:pic>
    </p:spTree>
    <p:extLst>
      <p:ext uri="{BB962C8B-B14F-4D97-AF65-F5344CB8AC3E}">
        <p14:creationId xmlns:p14="http://schemas.microsoft.com/office/powerpoint/2010/main" val="1491230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anim calcmode="lin" valueType="num">
                                      <p:cBhvr>
                                        <p:cTn id="1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ECD3011-54D0-D03B-C4A3-31D6DADDA5B5}"/>
            </a:ext>
          </a:extLst>
        </p:cNvPr>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xmlns="" id="{8EB4BC60-DB64-4953-C69C-6852B6C14B18}"/>
              </a:ext>
            </a:extLst>
          </p:cNvPr>
          <p:cNvSpPr>
            <a:spLocks noGrp="1"/>
          </p:cNvSpPr>
          <p:nvPr>
            <p:ph idx="1"/>
          </p:nvPr>
        </p:nvSpPr>
        <p:spPr>
          <a:xfrm>
            <a:off x="2890302" y="429812"/>
            <a:ext cx="8782874" cy="6858000"/>
          </a:xfrm>
        </p:spPr>
        <p:txBody>
          <a:bodyPr>
            <a:normAutofit/>
          </a:bodyPr>
          <a:lstStyle/>
          <a:p>
            <a:pPr marL="0" indent="0" algn="just">
              <a:buNone/>
            </a:pPr>
            <a:r>
              <a:rPr lang="sl-SI" sz="3200" b="1" dirty="0"/>
              <a:t>V: </a:t>
            </a:r>
            <a:r>
              <a:rPr lang="sl-SI" sz="3200" dirty="0"/>
              <a:t>Mir vam zapuščam, svoj mir vam dajem. Ne dajem vam ga, kakor daje svet. Vaše srce naj se ne vznemirja in ne plaši. (</a:t>
            </a:r>
            <a:r>
              <a:rPr lang="sl-SI" sz="3200" dirty="0" err="1"/>
              <a:t>Jn</a:t>
            </a:r>
            <a:r>
              <a:rPr lang="sl-SI" sz="3200" dirty="0"/>
              <a:t> 14,27)</a:t>
            </a:r>
          </a:p>
          <a:p>
            <a:pPr marL="0" indent="0" algn="just">
              <a:buNone/>
            </a:pPr>
            <a:endParaRPr lang="sl-SI" sz="3200" dirty="0"/>
          </a:p>
          <a:p>
            <a:pPr marL="0" indent="0" algn="just">
              <a:buNone/>
            </a:pPr>
            <a:r>
              <a:rPr lang="sl-SI" sz="3200" b="1" dirty="0"/>
              <a:t>4. </a:t>
            </a:r>
            <a:r>
              <a:rPr lang="sl-SI" sz="3200" dirty="0"/>
              <a:t>Gospod Jezus, napolni srca naših duhovnikov in pastoralnih delavcev s svojim mirom. Ko je svet okoli njih v težavah, naj najdejo moč v tebi. Umiri njihove skrbi, prenovi njihovo dušo in naj vedno najdejo mir v tvoji ljubezni. Amen.</a:t>
            </a:r>
          </a:p>
          <a:p>
            <a:pPr marL="0" indent="0">
              <a:buNone/>
            </a:pPr>
            <a:endParaRPr lang="sl-SI" b="1" dirty="0"/>
          </a:p>
        </p:txBody>
      </p:sp>
      <p:pic>
        <p:nvPicPr>
          <p:cNvPr id="2" name="Slika 1" descr="Slika, ki vsebuje besede logotip, sličica, grafika, simbol&#10;&#10;Opis je samodejno ustvarjen">
            <a:extLst>
              <a:ext uri="{FF2B5EF4-FFF2-40B4-BE49-F238E27FC236}">
                <a16:creationId xmlns:a16="http://schemas.microsoft.com/office/drawing/2014/main" xmlns="" id="{B5F97383-DBB1-36AD-8692-FD03F0F24AA8}"/>
              </a:ext>
            </a:extLst>
          </p:cNvPr>
          <p:cNvPicPr>
            <a:picLocks noChangeAspect="1"/>
          </p:cNvPicPr>
          <p:nvPr/>
        </p:nvPicPr>
        <p:blipFill>
          <a:blip r:embed="rId2"/>
          <a:stretch>
            <a:fillRect/>
          </a:stretch>
        </p:blipFill>
        <p:spPr>
          <a:xfrm>
            <a:off x="11033729" y="5653870"/>
            <a:ext cx="1066518" cy="1066518"/>
          </a:xfrm>
          <a:prstGeom prst="rect">
            <a:avLst/>
          </a:prstGeom>
        </p:spPr>
      </p:pic>
    </p:spTree>
    <p:extLst>
      <p:ext uri="{BB962C8B-B14F-4D97-AF65-F5344CB8AC3E}">
        <p14:creationId xmlns:p14="http://schemas.microsoft.com/office/powerpoint/2010/main" val="1713240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anim calcmode="lin" valueType="num">
                                      <p:cBhvr>
                                        <p:cTn id="1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857C5BE-8113-F506-A49B-6172DED348EA}"/>
            </a:ext>
          </a:extLst>
        </p:cNvPr>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xmlns="" id="{6FCD71DF-9F25-96A3-4059-C347E91AA457}"/>
              </a:ext>
            </a:extLst>
          </p:cNvPr>
          <p:cNvSpPr>
            <a:spLocks noGrp="1"/>
          </p:cNvSpPr>
          <p:nvPr>
            <p:ph idx="1"/>
          </p:nvPr>
        </p:nvSpPr>
        <p:spPr>
          <a:xfrm>
            <a:off x="2849007" y="717490"/>
            <a:ext cx="8782874" cy="6858000"/>
          </a:xfrm>
        </p:spPr>
        <p:txBody>
          <a:bodyPr>
            <a:normAutofit/>
          </a:bodyPr>
          <a:lstStyle/>
          <a:p>
            <a:pPr marL="0" indent="0" algn="just">
              <a:buNone/>
            </a:pPr>
            <a:r>
              <a:rPr lang="sl-SI" sz="3200" b="1" dirty="0"/>
              <a:t>V: </a:t>
            </a:r>
            <a:r>
              <a:rPr lang="sl-SI" sz="3200" dirty="0"/>
              <a:t>Gospod bo varoval tvoje odhajanje in prihajanje, od zdaj in do večnosti. (</a:t>
            </a:r>
            <a:r>
              <a:rPr lang="sl-SI" sz="3200" dirty="0" err="1"/>
              <a:t>Ps</a:t>
            </a:r>
            <a:r>
              <a:rPr lang="sl-SI" sz="3200" dirty="0"/>
              <a:t> 121,8)</a:t>
            </a:r>
          </a:p>
          <a:p>
            <a:pPr marL="0" indent="0" algn="just">
              <a:buNone/>
            </a:pPr>
            <a:endParaRPr lang="sl-SI" sz="3200" dirty="0"/>
          </a:p>
          <a:p>
            <a:pPr marL="0" indent="0" algn="just">
              <a:buNone/>
            </a:pPr>
            <a:r>
              <a:rPr lang="sl-SI" sz="3200" b="1" dirty="0"/>
              <a:t>5. </a:t>
            </a:r>
            <a:r>
              <a:rPr lang="sl-SI" sz="3200" dirty="0"/>
              <a:t>Oče, pazi na duhovnike in pastoralne delavce, ki potujejo, da bi razširjali tvojo besedo, še posebej pazi na tiste, ki se nahajajo na nevarnih območjih. Varuj jih na njihovih poteh in jih nepoškodovane pripelji k nam domov. Naj vedno čutijo tvojo prisotnost, ki jih vodi. Amen.</a:t>
            </a:r>
          </a:p>
          <a:p>
            <a:pPr marL="0" indent="0">
              <a:buNone/>
            </a:pPr>
            <a:endParaRPr lang="sl-SI" b="1" dirty="0"/>
          </a:p>
        </p:txBody>
      </p:sp>
      <p:pic>
        <p:nvPicPr>
          <p:cNvPr id="2" name="Slika 1" descr="Slika, ki vsebuje besede logotip, sličica, grafika, simbol&#10;&#10;Opis je samodejno ustvarjen">
            <a:extLst>
              <a:ext uri="{FF2B5EF4-FFF2-40B4-BE49-F238E27FC236}">
                <a16:creationId xmlns:a16="http://schemas.microsoft.com/office/drawing/2014/main" xmlns="" id="{A08F4460-765B-0E6E-51B7-2C0D3219AC4C}"/>
              </a:ext>
            </a:extLst>
          </p:cNvPr>
          <p:cNvPicPr>
            <a:picLocks noChangeAspect="1"/>
          </p:cNvPicPr>
          <p:nvPr/>
        </p:nvPicPr>
        <p:blipFill>
          <a:blip r:embed="rId2"/>
          <a:stretch>
            <a:fillRect/>
          </a:stretch>
        </p:blipFill>
        <p:spPr>
          <a:xfrm>
            <a:off x="11033729" y="5653870"/>
            <a:ext cx="1066518" cy="1066518"/>
          </a:xfrm>
          <a:prstGeom prst="rect">
            <a:avLst/>
          </a:prstGeom>
        </p:spPr>
      </p:pic>
    </p:spTree>
    <p:extLst>
      <p:ext uri="{BB962C8B-B14F-4D97-AF65-F5344CB8AC3E}">
        <p14:creationId xmlns:p14="http://schemas.microsoft.com/office/powerpoint/2010/main" val="2525247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anim calcmode="lin" valueType="num">
                                      <p:cBhvr>
                                        <p:cTn id="1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Šelest">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427</TotalTime>
  <Words>1902</Words>
  <Application>Microsoft Office PowerPoint</Application>
  <PresentationFormat>Po meri</PresentationFormat>
  <Paragraphs>146</Paragraphs>
  <Slides>21</Slides>
  <Notes>0</Notes>
  <HiddenSlides>0</HiddenSlides>
  <MMClips>0</MMClips>
  <ScaleCrop>false</ScaleCrop>
  <HeadingPairs>
    <vt:vector size="4" baseType="variant">
      <vt:variant>
        <vt:lpstr>Tema</vt:lpstr>
      </vt:variant>
      <vt:variant>
        <vt:i4>1</vt:i4>
      </vt:variant>
      <vt:variant>
        <vt:lpstr>Naslovi diapozitivov</vt:lpstr>
      </vt:variant>
      <vt:variant>
        <vt:i4>21</vt:i4>
      </vt:variant>
    </vt:vector>
  </HeadingPairs>
  <TitlesOfParts>
    <vt:vector size="22" baseType="lpstr">
      <vt:lpstr>Šelest</vt:lpstr>
      <vt:lpstr>PASTORALNI TEČAJ 2025  Škofija Koper</vt:lpstr>
      <vt:lpstr>  Dnevni red   </vt:lpstr>
      <vt:lpstr>Molitev za upanje</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Kaj smo do danes uspeli urediti pri združevanju župnij</vt:lpstr>
      <vt:lpstr>Kaj smo do danes uspeli urediti pri združevanju župnij</vt:lpstr>
      <vt:lpstr>Kaj smo do danes uspeli urediti pri združevanju župnij</vt:lpstr>
      <vt:lpstr>Kaj smo do danes uspeli urediti pri združevanju župnij</vt:lpstr>
      <vt:lpstr>Kaj smo do danes uspeli urediti pri združevanju župnij</vt:lpstr>
      <vt:lpstr>Kaj smo do danes uspeli urediti pri združevanju župnij</vt:lpstr>
      <vt:lpstr>Kaj smo do danes uspeli urediti pri združevanju župnij</vt:lpstr>
      <vt:lpstr>Kaj smo do danes uspeli urediti pri združevanju župnij</vt:lpstr>
      <vt:lpstr>Datumi v Pastoralnem letu 2025-26</vt:lpstr>
      <vt:lpstr>Datumi v Pastoralnem letu 2025-26</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SKUPNA PASTORALNA KONFERENCA</dc:title>
  <dc:creator>Uporabnik</dc:creator>
  <cp:lastModifiedBy>Pastoralna</cp:lastModifiedBy>
  <cp:revision>60</cp:revision>
  <dcterms:created xsi:type="dcterms:W3CDTF">2021-11-02T10:31:25Z</dcterms:created>
  <dcterms:modified xsi:type="dcterms:W3CDTF">2025-09-05T05:31:09Z</dcterms:modified>
</cp:coreProperties>
</file>