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3" autoAdjust="0"/>
    <p:restoredTop sz="94660"/>
  </p:normalViewPr>
  <p:slideViewPr>
    <p:cSldViewPr snapToGrid="0">
      <p:cViewPr varScale="1">
        <p:scale>
          <a:sx n="104" d="100"/>
          <a:sy n="104" d="100"/>
        </p:scale>
        <p:origin x="21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C1CBCB0-EE92-4D24-A1EE-F621B04996B7}"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50AD3F02-B5B4-4B2B-A431-E6311922FF65}">
      <dgm:prSet custT="1"/>
      <dgm:spPr/>
      <dgm:t>
        <a:bodyPr/>
        <a:lstStyle/>
        <a:p>
          <a:r>
            <a:rPr lang="en-US" sz="2000" b="1" dirty="0"/>
            <a:t>9.00 – </a:t>
          </a:r>
          <a:r>
            <a:rPr lang="en-US" sz="2000" b="1" dirty="0" err="1"/>
            <a:t>Molitev</a:t>
          </a:r>
          <a:endParaRPr lang="en-US" sz="2000" dirty="0"/>
        </a:p>
      </dgm:t>
    </dgm:pt>
    <dgm:pt modelId="{279029FE-8CFE-4675-937A-ABA511975231}" type="parTrans" cxnId="{7ED95685-0201-4658-88C3-2D7059F403C0}">
      <dgm:prSet/>
      <dgm:spPr/>
      <dgm:t>
        <a:bodyPr/>
        <a:lstStyle/>
        <a:p>
          <a:endParaRPr lang="en-US"/>
        </a:p>
      </dgm:t>
    </dgm:pt>
    <dgm:pt modelId="{D83D0D03-C700-4FAA-9E5F-179BCF93014D}" type="sibTrans" cxnId="{7ED95685-0201-4658-88C3-2D7059F403C0}">
      <dgm:prSet/>
      <dgm:spPr/>
      <dgm:t>
        <a:bodyPr/>
        <a:lstStyle/>
        <a:p>
          <a:endParaRPr lang="en-US"/>
        </a:p>
      </dgm:t>
    </dgm:pt>
    <dgm:pt modelId="{614AC944-6667-44AB-9907-7B8ACE5DA1B5}">
      <dgm:prSet custT="1"/>
      <dgm:spPr/>
      <dgm:t>
        <a:bodyPr/>
        <a:lstStyle/>
        <a:p>
          <a:r>
            <a:rPr lang="en-US" sz="2000" b="1" dirty="0"/>
            <a:t>9.1</a:t>
          </a:r>
          <a:r>
            <a:rPr lang="sl-SI" sz="2000" b="1" dirty="0"/>
            <a:t>5</a:t>
          </a:r>
          <a:r>
            <a:rPr lang="en-US" sz="2000" b="1" dirty="0"/>
            <a:t> – </a:t>
          </a:r>
          <a:r>
            <a:rPr lang="en-US" sz="2000" b="1" dirty="0" err="1"/>
            <a:t>Pozdravne</a:t>
          </a:r>
          <a:r>
            <a:rPr lang="en-US" sz="2000" b="1" dirty="0"/>
            <a:t> </a:t>
          </a:r>
          <a:r>
            <a:rPr lang="en-US" sz="2000" b="1" dirty="0" err="1"/>
            <a:t>besede</a:t>
          </a:r>
          <a:r>
            <a:rPr lang="en-US" sz="2000" b="1" dirty="0"/>
            <a:t> </a:t>
          </a:r>
          <a:endParaRPr lang="en-US" sz="2000" dirty="0"/>
        </a:p>
      </dgm:t>
    </dgm:pt>
    <dgm:pt modelId="{B0878215-05AC-4C08-949E-8769818AE590}" type="parTrans" cxnId="{6FA2E105-9A7D-4CA5-A3D7-5E72CB0D6719}">
      <dgm:prSet/>
      <dgm:spPr/>
      <dgm:t>
        <a:bodyPr/>
        <a:lstStyle/>
        <a:p>
          <a:endParaRPr lang="en-US"/>
        </a:p>
      </dgm:t>
    </dgm:pt>
    <dgm:pt modelId="{3DBA87A0-2057-40E1-AAD0-C00CCE058D55}" type="sibTrans" cxnId="{6FA2E105-9A7D-4CA5-A3D7-5E72CB0D6719}">
      <dgm:prSet/>
      <dgm:spPr/>
      <dgm:t>
        <a:bodyPr/>
        <a:lstStyle/>
        <a:p>
          <a:endParaRPr lang="en-US"/>
        </a:p>
      </dgm:t>
    </dgm:pt>
    <dgm:pt modelId="{CDC2535F-DECD-462D-879B-C1EC590564C9}">
      <dgm:prSet custT="1"/>
      <dgm:spPr/>
      <dgm:t>
        <a:bodyPr/>
        <a:lstStyle/>
        <a:p>
          <a:pPr algn="l"/>
          <a:r>
            <a:rPr lang="en-US" sz="2000" b="1" dirty="0"/>
            <a:t>09.</a:t>
          </a:r>
          <a:r>
            <a:rPr lang="sl-SI" sz="2000" b="1" dirty="0"/>
            <a:t>30</a:t>
          </a:r>
          <a:r>
            <a:rPr lang="en-US" sz="2000" b="1" dirty="0"/>
            <a:t> – </a:t>
          </a:r>
          <a:r>
            <a:rPr lang="sl-SI" sz="2000" b="1" dirty="0"/>
            <a:t>Izbira novih članov ŽPS </a:t>
          </a:r>
        </a:p>
        <a:p>
          <a:pPr algn="l"/>
          <a:r>
            <a:rPr lang="sl-SI" sz="1500" b="1" dirty="0"/>
            <a:t>	 Kako pridobiti aktivne člane ŽPS </a:t>
          </a:r>
        </a:p>
        <a:p>
          <a:pPr algn="r"/>
          <a:r>
            <a:rPr lang="sl-SI" sz="1200" b="1" dirty="0"/>
            <a:t>(Poti    župnijske skupnosti po sinodalnem dogajanju)</a:t>
          </a:r>
          <a:endParaRPr lang="en-US" sz="1200" dirty="0"/>
        </a:p>
      </dgm:t>
    </dgm:pt>
    <dgm:pt modelId="{8768D3AC-605A-44DF-9609-3F31164E1333}" type="parTrans" cxnId="{5869A4D8-1010-4DBD-BF08-F04F120332AC}">
      <dgm:prSet/>
      <dgm:spPr/>
      <dgm:t>
        <a:bodyPr/>
        <a:lstStyle/>
        <a:p>
          <a:endParaRPr lang="en-US"/>
        </a:p>
      </dgm:t>
    </dgm:pt>
    <dgm:pt modelId="{3D0F6BE7-E039-44F0-9372-6ED39ECF5E22}" type="sibTrans" cxnId="{5869A4D8-1010-4DBD-BF08-F04F120332AC}">
      <dgm:prSet/>
      <dgm:spPr/>
      <dgm:t>
        <a:bodyPr/>
        <a:lstStyle/>
        <a:p>
          <a:endParaRPr lang="en-US"/>
        </a:p>
      </dgm:t>
    </dgm:pt>
    <dgm:pt modelId="{B5D2967F-3118-4A90-88CA-9FB543C4C77E}">
      <dgm:prSet custT="1"/>
      <dgm:spPr/>
      <dgm:t>
        <a:bodyPr/>
        <a:lstStyle/>
        <a:p>
          <a:r>
            <a:rPr lang="en-US" sz="2000" b="1" dirty="0"/>
            <a:t>10.30 – </a:t>
          </a:r>
          <a:r>
            <a:rPr lang="en-US" sz="2000" b="1" dirty="0" err="1"/>
            <a:t>Odmor</a:t>
          </a:r>
          <a:endParaRPr lang="en-US" sz="2000" dirty="0"/>
        </a:p>
      </dgm:t>
    </dgm:pt>
    <dgm:pt modelId="{5262257B-8D11-4F99-8EBD-C91F3EB62C09}" type="parTrans" cxnId="{43ABDE2C-AE51-427F-955B-D97AF199471D}">
      <dgm:prSet/>
      <dgm:spPr/>
      <dgm:t>
        <a:bodyPr/>
        <a:lstStyle/>
        <a:p>
          <a:endParaRPr lang="en-US"/>
        </a:p>
      </dgm:t>
    </dgm:pt>
    <dgm:pt modelId="{3B170643-D37C-45E8-A941-DABDBA5FCF22}" type="sibTrans" cxnId="{43ABDE2C-AE51-427F-955B-D97AF199471D}">
      <dgm:prSet/>
      <dgm:spPr/>
      <dgm:t>
        <a:bodyPr/>
        <a:lstStyle/>
        <a:p>
          <a:endParaRPr lang="en-US"/>
        </a:p>
      </dgm:t>
    </dgm:pt>
    <dgm:pt modelId="{E8D7AECD-3CAD-4F38-BE3A-02CBB0F9A962}">
      <dgm:prSet custT="1"/>
      <dgm:spPr/>
      <dgm:t>
        <a:bodyPr/>
        <a:lstStyle/>
        <a:p>
          <a:r>
            <a:rPr lang="en-US" sz="2000" b="1" dirty="0"/>
            <a:t>11.00 – </a:t>
          </a:r>
          <a:r>
            <a:rPr lang="en-US" sz="2000" b="1" dirty="0" err="1"/>
            <a:t>Pogovor</a:t>
          </a:r>
          <a:r>
            <a:rPr lang="en-US" sz="2000" b="1" dirty="0"/>
            <a:t> </a:t>
          </a:r>
          <a:r>
            <a:rPr lang="sl-SI" sz="2000" b="1" dirty="0"/>
            <a:t>o odprtih vprašanjih</a:t>
          </a:r>
          <a:endParaRPr lang="en-US" sz="2000" dirty="0"/>
        </a:p>
      </dgm:t>
    </dgm:pt>
    <dgm:pt modelId="{E74C8E2E-357D-4AA0-9CD9-A80657F2B810}" type="parTrans" cxnId="{7BE4619C-24A0-4DB8-970D-AC1B99386C22}">
      <dgm:prSet/>
      <dgm:spPr/>
      <dgm:t>
        <a:bodyPr/>
        <a:lstStyle/>
        <a:p>
          <a:endParaRPr lang="en-US"/>
        </a:p>
      </dgm:t>
    </dgm:pt>
    <dgm:pt modelId="{A6159976-6CBC-42AA-B15D-408BB54B8985}" type="sibTrans" cxnId="{7BE4619C-24A0-4DB8-970D-AC1B99386C22}">
      <dgm:prSet/>
      <dgm:spPr/>
      <dgm:t>
        <a:bodyPr/>
        <a:lstStyle/>
        <a:p>
          <a:endParaRPr lang="en-US"/>
        </a:p>
      </dgm:t>
    </dgm:pt>
    <dgm:pt modelId="{B013E045-F0E1-42D3-BEDC-723C1CD53E0F}">
      <dgm:prSet custT="1"/>
      <dgm:spPr/>
      <dgm:t>
        <a:bodyPr/>
        <a:lstStyle/>
        <a:p>
          <a:r>
            <a:rPr lang="en-US" sz="2000" b="1" dirty="0"/>
            <a:t>12.00 – </a:t>
          </a:r>
          <a:r>
            <a:rPr lang="en-US" sz="2000" b="1" dirty="0" err="1"/>
            <a:t>Skupni</a:t>
          </a:r>
          <a:r>
            <a:rPr lang="en-US" sz="2000" b="1" dirty="0"/>
            <a:t> </a:t>
          </a:r>
          <a:r>
            <a:rPr lang="en-US" sz="2000" b="1" dirty="0" err="1"/>
            <a:t>pogovor</a:t>
          </a:r>
          <a:endParaRPr lang="en-US" sz="2000" dirty="0"/>
        </a:p>
      </dgm:t>
    </dgm:pt>
    <dgm:pt modelId="{B8D797AA-9594-4E7E-A3C5-B65294290CBD}" type="parTrans" cxnId="{DE359BFD-F6E2-41E8-BEFF-B4A39CBEFB47}">
      <dgm:prSet/>
      <dgm:spPr/>
      <dgm:t>
        <a:bodyPr/>
        <a:lstStyle/>
        <a:p>
          <a:endParaRPr lang="en-US"/>
        </a:p>
      </dgm:t>
    </dgm:pt>
    <dgm:pt modelId="{865C8C2C-52F3-432D-892A-156365E5E334}" type="sibTrans" cxnId="{DE359BFD-F6E2-41E8-BEFF-B4A39CBEFB47}">
      <dgm:prSet/>
      <dgm:spPr/>
      <dgm:t>
        <a:bodyPr/>
        <a:lstStyle/>
        <a:p>
          <a:endParaRPr lang="en-US"/>
        </a:p>
      </dgm:t>
    </dgm:pt>
    <dgm:pt modelId="{766E96F4-DCAC-4899-9CDE-D696EE425C37}">
      <dgm:prSet custT="1"/>
      <dgm:spPr/>
      <dgm:t>
        <a:bodyPr/>
        <a:lstStyle/>
        <a:p>
          <a:r>
            <a:rPr lang="en-US" sz="2000" b="1" dirty="0"/>
            <a:t>13.00 – </a:t>
          </a:r>
          <a:r>
            <a:rPr lang="en-US" sz="2000" b="1" dirty="0" err="1"/>
            <a:t>Sklep</a:t>
          </a:r>
          <a:endParaRPr lang="en-US" sz="2000" dirty="0"/>
        </a:p>
      </dgm:t>
    </dgm:pt>
    <dgm:pt modelId="{0EAF74A2-0166-470A-B808-6CDB8BCDD8A1}" type="parTrans" cxnId="{D975B831-34BA-4B9A-8F29-8BE0A79C93D3}">
      <dgm:prSet/>
      <dgm:spPr/>
      <dgm:t>
        <a:bodyPr/>
        <a:lstStyle/>
        <a:p>
          <a:endParaRPr lang="en-US"/>
        </a:p>
      </dgm:t>
    </dgm:pt>
    <dgm:pt modelId="{B66E2A05-A78B-42D9-A2BE-81E509C94192}" type="sibTrans" cxnId="{D975B831-34BA-4B9A-8F29-8BE0A79C93D3}">
      <dgm:prSet/>
      <dgm:spPr/>
      <dgm:t>
        <a:bodyPr/>
        <a:lstStyle/>
        <a:p>
          <a:endParaRPr lang="en-US"/>
        </a:p>
      </dgm:t>
    </dgm:pt>
    <dgm:pt modelId="{40DF9612-E5CD-4BB8-A41F-AFDF6C90DA44}" type="pres">
      <dgm:prSet presAssocID="{9C1CBCB0-EE92-4D24-A1EE-F621B04996B7}" presName="vert0" presStyleCnt="0">
        <dgm:presLayoutVars>
          <dgm:dir/>
          <dgm:animOne val="branch"/>
          <dgm:animLvl val="lvl"/>
        </dgm:presLayoutVars>
      </dgm:prSet>
      <dgm:spPr/>
    </dgm:pt>
    <dgm:pt modelId="{AD6587FE-9A01-47C6-AA2E-2D78A7E787B1}" type="pres">
      <dgm:prSet presAssocID="{50AD3F02-B5B4-4B2B-A431-E6311922FF65}" presName="thickLine" presStyleLbl="alignNode1" presStyleIdx="0" presStyleCnt="7"/>
      <dgm:spPr/>
    </dgm:pt>
    <dgm:pt modelId="{34D513EF-8E16-4288-B5C7-5A7D62F93F58}" type="pres">
      <dgm:prSet presAssocID="{50AD3F02-B5B4-4B2B-A431-E6311922FF65}" presName="horz1" presStyleCnt="0"/>
      <dgm:spPr/>
    </dgm:pt>
    <dgm:pt modelId="{9AD178AF-69FC-4CC1-92BE-9F8A07A75242}" type="pres">
      <dgm:prSet presAssocID="{50AD3F02-B5B4-4B2B-A431-E6311922FF65}" presName="tx1" presStyleLbl="revTx" presStyleIdx="0" presStyleCnt="7"/>
      <dgm:spPr/>
    </dgm:pt>
    <dgm:pt modelId="{6FD07C69-CB5A-4C0E-A06A-DBC7255F3DF7}" type="pres">
      <dgm:prSet presAssocID="{50AD3F02-B5B4-4B2B-A431-E6311922FF65}" presName="vert1" presStyleCnt="0"/>
      <dgm:spPr/>
    </dgm:pt>
    <dgm:pt modelId="{B9E44FF3-470E-4CF2-90C6-24A32695E7E9}" type="pres">
      <dgm:prSet presAssocID="{614AC944-6667-44AB-9907-7B8ACE5DA1B5}" presName="thickLine" presStyleLbl="alignNode1" presStyleIdx="1" presStyleCnt="7"/>
      <dgm:spPr/>
    </dgm:pt>
    <dgm:pt modelId="{1C5B0D11-1151-46C7-8BD2-C90456DA4EB2}" type="pres">
      <dgm:prSet presAssocID="{614AC944-6667-44AB-9907-7B8ACE5DA1B5}" presName="horz1" presStyleCnt="0"/>
      <dgm:spPr/>
    </dgm:pt>
    <dgm:pt modelId="{C7088BCC-2EB6-4778-89AA-F242A31D4B65}" type="pres">
      <dgm:prSet presAssocID="{614AC944-6667-44AB-9907-7B8ACE5DA1B5}" presName="tx1" presStyleLbl="revTx" presStyleIdx="1" presStyleCnt="7"/>
      <dgm:spPr/>
    </dgm:pt>
    <dgm:pt modelId="{FA283D78-CFD5-41A1-B5AF-A3624C831A32}" type="pres">
      <dgm:prSet presAssocID="{614AC944-6667-44AB-9907-7B8ACE5DA1B5}" presName="vert1" presStyleCnt="0"/>
      <dgm:spPr/>
    </dgm:pt>
    <dgm:pt modelId="{83E8288D-DCA2-48F3-8597-3C0196A1AB32}" type="pres">
      <dgm:prSet presAssocID="{CDC2535F-DECD-462D-879B-C1EC590564C9}" presName="thickLine" presStyleLbl="alignNode1" presStyleIdx="2" presStyleCnt="7"/>
      <dgm:spPr/>
    </dgm:pt>
    <dgm:pt modelId="{53AC0CEC-AC85-424E-9EBF-0AAF258EAF9D}" type="pres">
      <dgm:prSet presAssocID="{CDC2535F-DECD-462D-879B-C1EC590564C9}" presName="horz1" presStyleCnt="0"/>
      <dgm:spPr/>
    </dgm:pt>
    <dgm:pt modelId="{AB250CE6-7ABD-44D0-B7FE-26092D76CF94}" type="pres">
      <dgm:prSet presAssocID="{CDC2535F-DECD-462D-879B-C1EC590564C9}" presName="tx1" presStyleLbl="revTx" presStyleIdx="2" presStyleCnt="7"/>
      <dgm:spPr/>
    </dgm:pt>
    <dgm:pt modelId="{52046BBD-280D-41BF-8C27-238B491A20EF}" type="pres">
      <dgm:prSet presAssocID="{CDC2535F-DECD-462D-879B-C1EC590564C9}" presName="vert1" presStyleCnt="0"/>
      <dgm:spPr/>
    </dgm:pt>
    <dgm:pt modelId="{F24863FD-E3FC-414F-B6BA-C7C4E8D58EA8}" type="pres">
      <dgm:prSet presAssocID="{B5D2967F-3118-4A90-88CA-9FB543C4C77E}" presName="thickLine" presStyleLbl="alignNode1" presStyleIdx="3" presStyleCnt="7" custLinFactNeighborX="0" custLinFactNeighborY="9201"/>
      <dgm:spPr/>
    </dgm:pt>
    <dgm:pt modelId="{201F98D9-5347-4CE2-AA2A-0D83C19D77E8}" type="pres">
      <dgm:prSet presAssocID="{B5D2967F-3118-4A90-88CA-9FB543C4C77E}" presName="horz1" presStyleCnt="0"/>
      <dgm:spPr/>
    </dgm:pt>
    <dgm:pt modelId="{C71CBEB7-0EDA-46CC-B70B-86E00A495AB5}" type="pres">
      <dgm:prSet presAssocID="{B5D2967F-3118-4A90-88CA-9FB543C4C77E}" presName="tx1" presStyleLbl="revTx" presStyleIdx="3" presStyleCnt="7" custLinFactNeighborY="12740"/>
      <dgm:spPr/>
    </dgm:pt>
    <dgm:pt modelId="{AFEFBFC7-42E2-4558-8D4D-36F4FEFC9755}" type="pres">
      <dgm:prSet presAssocID="{B5D2967F-3118-4A90-88CA-9FB543C4C77E}" presName="vert1" presStyleCnt="0"/>
      <dgm:spPr/>
    </dgm:pt>
    <dgm:pt modelId="{F138755E-307B-4D67-A385-92E26E6986FE}" type="pres">
      <dgm:prSet presAssocID="{E8D7AECD-3CAD-4F38-BE3A-02CBB0F9A962}" presName="thickLine" presStyleLbl="alignNode1" presStyleIdx="4" presStyleCnt="7"/>
      <dgm:spPr/>
    </dgm:pt>
    <dgm:pt modelId="{884AF41C-3F1F-4327-86B1-BFF03ECDF098}" type="pres">
      <dgm:prSet presAssocID="{E8D7AECD-3CAD-4F38-BE3A-02CBB0F9A962}" presName="horz1" presStyleCnt="0"/>
      <dgm:spPr/>
    </dgm:pt>
    <dgm:pt modelId="{6B488E2D-1F66-4446-9644-3EB0035A34F3}" type="pres">
      <dgm:prSet presAssocID="{E8D7AECD-3CAD-4F38-BE3A-02CBB0F9A962}" presName="tx1" presStyleLbl="revTx" presStyleIdx="4" presStyleCnt="7"/>
      <dgm:spPr/>
    </dgm:pt>
    <dgm:pt modelId="{16865EDE-6E3A-4E6A-A3DE-B382B1A6C889}" type="pres">
      <dgm:prSet presAssocID="{E8D7AECD-3CAD-4F38-BE3A-02CBB0F9A962}" presName="vert1" presStyleCnt="0"/>
      <dgm:spPr/>
    </dgm:pt>
    <dgm:pt modelId="{1DFDF9ED-09B8-49F1-909B-ED35FD74E918}" type="pres">
      <dgm:prSet presAssocID="{B013E045-F0E1-42D3-BEDC-723C1CD53E0F}" presName="thickLine" presStyleLbl="alignNode1" presStyleIdx="5" presStyleCnt="7"/>
      <dgm:spPr/>
    </dgm:pt>
    <dgm:pt modelId="{7F4D84BC-DDA7-4DD0-B5AC-A54EFEB62336}" type="pres">
      <dgm:prSet presAssocID="{B013E045-F0E1-42D3-BEDC-723C1CD53E0F}" presName="horz1" presStyleCnt="0"/>
      <dgm:spPr/>
    </dgm:pt>
    <dgm:pt modelId="{94CC1056-05ED-48D7-AD11-9478380DFF50}" type="pres">
      <dgm:prSet presAssocID="{B013E045-F0E1-42D3-BEDC-723C1CD53E0F}" presName="tx1" presStyleLbl="revTx" presStyleIdx="5" presStyleCnt="7"/>
      <dgm:spPr/>
    </dgm:pt>
    <dgm:pt modelId="{61352BAB-B77A-4BC3-9FD9-759D3BD346B2}" type="pres">
      <dgm:prSet presAssocID="{B013E045-F0E1-42D3-BEDC-723C1CD53E0F}" presName="vert1" presStyleCnt="0"/>
      <dgm:spPr/>
    </dgm:pt>
    <dgm:pt modelId="{2B1E7E6A-5825-4F37-85F5-8D4252790B49}" type="pres">
      <dgm:prSet presAssocID="{766E96F4-DCAC-4899-9CDE-D696EE425C37}" presName="thickLine" presStyleLbl="alignNode1" presStyleIdx="6" presStyleCnt="7"/>
      <dgm:spPr/>
    </dgm:pt>
    <dgm:pt modelId="{F9A24448-2A8A-4304-94B1-CFB6C65C7C39}" type="pres">
      <dgm:prSet presAssocID="{766E96F4-DCAC-4899-9CDE-D696EE425C37}" presName="horz1" presStyleCnt="0"/>
      <dgm:spPr/>
    </dgm:pt>
    <dgm:pt modelId="{60BD158A-7AAE-48AB-AD41-97992F17D56A}" type="pres">
      <dgm:prSet presAssocID="{766E96F4-DCAC-4899-9CDE-D696EE425C37}" presName="tx1" presStyleLbl="revTx" presStyleIdx="6" presStyleCnt="7"/>
      <dgm:spPr/>
    </dgm:pt>
    <dgm:pt modelId="{6013229D-C988-4B3A-BF68-CB9F4DA0B14F}" type="pres">
      <dgm:prSet presAssocID="{766E96F4-DCAC-4899-9CDE-D696EE425C37}" presName="vert1" presStyleCnt="0"/>
      <dgm:spPr/>
    </dgm:pt>
  </dgm:ptLst>
  <dgm:cxnLst>
    <dgm:cxn modelId="{6FA2E105-9A7D-4CA5-A3D7-5E72CB0D6719}" srcId="{9C1CBCB0-EE92-4D24-A1EE-F621B04996B7}" destId="{614AC944-6667-44AB-9907-7B8ACE5DA1B5}" srcOrd="1" destOrd="0" parTransId="{B0878215-05AC-4C08-949E-8769818AE590}" sibTransId="{3DBA87A0-2057-40E1-AAD0-C00CCE058D55}"/>
    <dgm:cxn modelId="{15D7DC0D-C8CF-4D94-8686-D0EADC03CC71}" type="presOf" srcId="{B5D2967F-3118-4A90-88CA-9FB543C4C77E}" destId="{C71CBEB7-0EDA-46CC-B70B-86E00A495AB5}" srcOrd="0" destOrd="0" presId="urn:microsoft.com/office/officeart/2008/layout/LinedList"/>
    <dgm:cxn modelId="{43ABDE2C-AE51-427F-955B-D97AF199471D}" srcId="{9C1CBCB0-EE92-4D24-A1EE-F621B04996B7}" destId="{B5D2967F-3118-4A90-88CA-9FB543C4C77E}" srcOrd="3" destOrd="0" parTransId="{5262257B-8D11-4F99-8EBD-C91F3EB62C09}" sibTransId="{3B170643-D37C-45E8-A941-DABDBA5FCF22}"/>
    <dgm:cxn modelId="{F7178E2F-800A-4A1F-95DE-C23A01DA0A20}" type="presOf" srcId="{50AD3F02-B5B4-4B2B-A431-E6311922FF65}" destId="{9AD178AF-69FC-4CC1-92BE-9F8A07A75242}" srcOrd="0" destOrd="0" presId="urn:microsoft.com/office/officeart/2008/layout/LinedList"/>
    <dgm:cxn modelId="{D975B831-34BA-4B9A-8F29-8BE0A79C93D3}" srcId="{9C1CBCB0-EE92-4D24-A1EE-F621B04996B7}" destId="{766E96F4-DCAC-4899-9CDE-D696EE425C37}" srcOrd="6" destOrd="0" parTransId="{0EAF74A2-0166-470A-B808-6CDB8BCDD8A1}" sibTransId="{B66E2A05-A78B-42D9-A2BE-81E509C94192}"/>
    <dgm:cxn modelId="{47915234-9031-489F-A3DC-1DECD485CC8A}" type="presOf" srcId="{CDC2535F-DECD-462D-879B-C1EC590564C9}" destId="{AB250CE6-7ABD-44D0-B7FE-26092D76CF94}" srcOrd="0" destOrd="0" presId="urn:microsoft.com/office/officeart/2008/layout/LinedList"/>
    <dgm:cxn modelId="{66141D68-F304-4ED9-9BFA-0A9C0236C1E9}" type="presOf" srcId="{614AC944-6667-44AB-9907-7B8ACE5DA1B5}" destId="{C7088BCC-2EB6-4778-89AA-F242A31D4B65}" srcOrd="0" destOrd="0" presId="urn:microsoft.com/office/officeart/2008/layout/LinedList"/>
    <dgm:cxn modelId="{D6D5C76A-C328-4AB6-9A05-85ABDD414735}" type="presOf" srcId="{9C1CBCB0-EE92-4D24-A1EE-F621B04996B7}" destId="{40DF9612-E5CD-4BB8-A41F-AFDF6C90DA44}" srcOrd="0" destOrd="0" presId="urn:microsoft.com/office/officeart/2008/layout/LinedList"/>
    <dgm:cxn modelId="{6A2E247D-3A60-4E55-AD0A-DBDD9B96F53A}" type="presOf" srcId="{E8D7AECD-3CAD-4F38-BE3A-02CBB0F9A962}" destId="{6B488E2D-1F66-4446-9644-3EB0035A34F3}" srcOrd="0" destOrd="0" presId="urn:microsoft.com/office/officeart/2008/layout/LinedList"/>
    <dgm:cxn modelId="{7ED95685-0201-4658-88C3-2D7059F403C0}" srcId="{9C1CBCB0-EE92-4D24-A1EE-F621B04996B7}" destId="{50AD3F02-B5B4-4B2B-A431-E6311922FF65}" srcOrd="0" destOrd="0" parTransId="{279029FE-8CFE-4675-937A-ABA511975231}" sibTransId="{D83D0D03-C700-4FAA-9E5F-179BCF93014D}"/>
    <dgm:cxn modelId="{7BE4619C-24A0-4DB8-970D-AC1B99386C22}" srcId="{9C1CBCB0-EE92-4D24-A1EE-F621B04996B7}" destId="{E8D7AECD-3CAD-4F38-BE3A-02CBB0F9A962}" srcOrd="4" destOrd="0" parTransId="{E74C8E2E-357D-4AA0-9CD9-A80657F2B810}" sibTransId="{A6159976-6CBC-42AA-B15D-408BB54B8985}"/>
    <dgm:cxn modelId="{AC1C1ACA-941B-4502-A50E-AAE9594E5C33}" type="presOf" srcId="{B013E045-F0E1-42D3-BEDC-723C1CD53E0F}" destId="{94CC1056-05ED-48D7-AD11-9478380DFF50}" srcOrd="0" destOrd="0" presId="urn:microsoft.com/office/officeart/2008/layout/LinedList"/>
    <dgm:cxn modelId="{AB7DE9D0-2E9C-4F65-A42C-C1EB29633E5C}" type="presOf" srcId="{766E96F4-DCAC-4899-9CDE-D696EE425C37}" destId="{60BD158A-7AAE-48AB-AD41-97992F17D56A}" srcOrd="0" destOrd="0" presId="urn:microsoft.com/office/officeart/2008/layout/LinedList"/>
    <dgm:cxn modelId="{5869A4D8-1010-4DBD-BF08-F04F120332AC}" srcId="{9C1CBCB0-EE92-4D24-A1EE-F621B04996B7}" destId="{CDC2535F-DECD-462D-879B-C1EC590564C9}" srcOrd="2" destOrd="0" parTransId="{8768D3AC-605A-44DF-9609-3F31164E1333}" sibTransId="{3D0F6BE7-E039-44F0-9372-6ED39ECF5E22}"/>
    <dgm:cxn modelId="{DE359BFD-F6E2-41E8-BEFF-B4A39CBEFB47}" srcId="{9C1CBCB0-EE92-4D24-A1EE-F621B04996B7}" destId="{B013E045-F0E1-42D3-BEDC-723C1CD53E0F}" srcOrd="5" destOrd="0" parTransId="{B8D797AA-9594-4E7E-A3C5-B65294290CBD}" sibTransId="{865C8C2C-52F3-432D-892A-156365E5E334}"/>
    <dgm:cxn modelId="{E7F6BA35-0FEA-460B-A629-ED09402A7B6F}" type="presParOf" srcId="{40DF9612-E5CD-4BB8-A41F-AFDF6C90DA44}" destId="{AD6587FE-9A01-47C6-AA2E-2D78A7E787B1}" srcOrd="0" destOrd="0" presId="urn:microsoft.com/office/officeart/2008/layout/LinedList"/>
    <dgm:cxn modelId="{89DC3FEE-D5E0-4FBA-BDBE-91DD0DEE313F}" type="presParOf" srcId="{40DF9612-E5CD-4BB8-A41F-AFDF6C90DA44}" destId="{34D513EF-8E16-4288-B5C7-5A7D62F93F58}" srcOrd="1" destOrd="0" presId="urn:microsoft.com/office/officeart/2008/layout/LinedList"/>
    <dgm:cxn modelId="{4EFDA585-64A0-46C9-925E-7DF5C291DD4C}" type="presParOf" srcId="{34D513EF-8E16-4288-B5C7-5A7D62F93F58}" destId="{9AD178AF-69FC-4CC1-92BE-9F8A07A75242}" srcOrd="0" destOrd="0" presId="urn:microsoft.com/office/officeart/2008/layout/LinedList"/>
    <dgm:cxn modelId="{4F5C16D8-B72A-483A-B1F2-8A0F7A57D135}" type="presParOf" srcId="{34D513EF-8E16-4288-B5C7-5A7D62F93F58}" destId="{6FD07C69-CB5A-4C0E-A06A-DBC7255F3DF7}" srcOrd="1" destOrd="0" presId="urn:microsoft.com/office/officeart/2008/layout/LinedList"/>
    <dgm:cxn modelId="{0A1A79EF-4F43-4310-A462-1F0AB2BB204E}" type="presParOf" srcId="{40DF9612-E5CD-4BB8-A41F-AFDF6C90DA44}" destId="{B9E44FF3-470E-4CF2-90C6-24A32695E7E9}" srcOrd="2" destOrd="0" presId="urn:microsoft.com/office/officeart/2008/layout/LinedList"/>
    <dgm:cxn modelId="{0252F485-4767-49FB-A7CE-CB49D632ECBD}" type="presParOf" srcId="{40DF9612-E5CD-4BB8-A41F-AFDF6C90DA44}" destId="{1C5B0D11-1151-46C7-8BD2-C90456DA4EB2}" srcOrd="3" destOrd="0" presId="urn:microsoft.com/office/officeart/2008/layout/LinedList"/>
    <dgm:cxn modelId="{A4EC8E13-ECC2-462C-8C15-42C22041F9E3}" type="presParOf" srcId="{1C5B0D11-1151-46C7-8BD2-C90456DA4EB2}" destId="{C7088BCC-2EB6-4778-89AA-F242A31D4B65}" srcOrd="0" destOrd="0" presId="urn:microsoft.com/office/officeart/2008/layout/LinedList"/>
    <dgm:cxn modelId="{B8F49FB2-7166-445F-930D-A35D4121CC8A}" type="presParOf" srcId="{1C5B0D11-1151-46C7-8BD2-C90456DA4EB2}" destId="{FA283D78-CFD5-41A1-B5AF-A3624C831A32}" srcOrd="1" destOrd="0" presId="urn:microsoft.com/office/officeart/2008/layout/LinedList"/>
    <dgm:cxn modelId="{5AA4D4A1-64A2-4C0B-8787-0F1DA1269CCA}" type="presParOf" srcId="{40DF9612-E5CD-4BB8-A41F-AFDF6C90DA44}" destId="{83E8288D-DCA2-48F3-8597-3C0196A1AB32}" srcOrd="4" destOrd="0" presId="urn:microsoft.com/office/officeart/2008/layout/LinedList"/>
    <dgm:cxn modelId="{ED66ACA3-9B19-423C-A3BE-FBE91C64430C}" type="presParOf" srcId="{40DF9612-E5CD-4BB8-A41F-AFDF6C90DA44}" destId="{53AC0CEC-AC85-424E-9EBF-0AAF258EAF9D}" srcOrd="5" destOrd="0" presId="urn:microsoft.com/office/officeart/2008/layout/LinedList"/>
    <dgm:cxn modelId="{65534D5C-DA1E-4C63-8F09-2C0AE342FBB5}" type="presParOf" srcId="{53AC0CEC-AC85-424E-9EBF-0AAF258EAF9D}" destId="{AB250CE6-7ABD-44D0-B7FE-26092D76CF94}" srcOrd="0" destOrd="0" presId="urn:microsoft.com/office/officeart/2008/layout/LinedList"/>
    <dgm:cxn modelId="{0B60793D-34AD-4C1C-91B8-EFF601CF334D}" type="presParOf" srcId="{53AC0CEC-AC85-424E-9EBF-0AAF258EAF9D}" destId="{52046BBD-280D-41BF-8C27-238B491A20EF}" srcOrd="1" destOrd="0" presId="urn:microsoft.com/office/officeart/2008/layout/LinedList"/>
    <dgm:cxn modelId="{E93AC80E-DF82-4AF0-A647-6EE0500801CC}" type="presParOf" srcId="{40DF9612-E5CD-4BB8-A41F-AFDF6C90DA44}" destId="{F24863FD-E3FC-414F-B6BA-C7C4E8D58EA8}" srcOrd="6" destOrd="0" presId="urn:microsoft.com/office/officeart/2008/layout/LinedList"/>
    <dgm:cxn modelId="{57233F15-0D75-4D27-813A-B8995C0B6651}" type="presParOf" srcId="{40DF9612-E5CD-4BB8-A41F-AFDF6C90DA44}" destId="{201F98D9-5347-4CE2-AA2A-0D83C19D77E8}" srcOrd="7" destOrd="0" presId="urn:microsoft.com/office/officeart/2008/layout/LinedList"/>
    <dgm:cxn modelId="{D55BCCB2-ED10-4F5F-8985-51FA46A513B4}" type="presParOf" srcId="{201F98D9-5347-4CE2-AA2A-0D83C19D77E8}" destId="{C71CBEB7-0EDA-46CC-B70B-86E00A495AB5}" srcOrd="0" destOrd="0" presId="urn:microsoft.com/office/officeart/2008/layout/LinedList"/>
    <dgm:cxn modelId="{F8AAC251-3332-405E-A8C3-6F946DAD9B62}" type="presParOf" srcId="{201F98D9-5347-4CE2-AA2A-0D83C19D77E8}" destId="{AFEFBFC7-42E2-4558-8D4D-36F4FEFC9755}" srcOrd="1" destOrd="0" presId="urn:microsoft.com/office/officeart/2008/layout/LinedList"/>
    <dgm:cxn modelId="{5393A67E-2063-45CB-A057-2DFC83B753DE}" type="presParOf" srcId="{40DF9612-E5CD-4BB8-A41F-AFDF6C90DA44}" destId="{F138755E-307B-4D67-A385-92E26E6986FE}" srcOrd="8" destOrd="0" presId="urn:microsoft.com/office/officeart/2008/layout/LinedList"/>
    <dgm:cxn modelId="{B65E745B-6536-40AF-892C-2E3410D85C8D}" type="presParOf" srcId="{40DF9612-E5CD-4BB8-A41F-AFDF6C90DA44}" destId="{884AF41C-3F1F-4327-86B1-BFF03ECDF098}" srcOrd="9" destOrd="0" presId="urn:microsoft.com/office/officeart/2008/layout/LinedList"/>
    <dgm:cxn modelId="{9F1D7CEB-B46E-429B-AEC4-C173472A5FFD}" type="presParOf" srcId="{884AF41C-3F1F-4327-86B1-BFF03ECDF098}" destId="{6B488E2D-1F66-4446-9644-3EB0035A34F3}" srcOrd="0" destOrd="0" presId="urn:microsoft.com/office/officeart/2008/layout/LinedList"/>
    <dgm:cxn modelId="{F8D9F2C4-E1CD-4950-9DCB-81F70A6D6A3C}" type="presParOf" srcId="{884AF41C-3F1F-4327-86B1-BFF03ECDF098}" destId="{16865EDE-6E3A-4E6A-A3DE-B382B1A6C889}" srcOrd="1" destOrd="0" presId="urn:microsoft.com/office/officeart/2008/layout/LinedList"/>
    <dgm:cxn modelId="{0C506CD7-B4C5-4999-AEAD-504F9AE24798}" type="presParOf" srcId="{40DF9612-E5CD-4BB8-A41F-AFDF6C90DA44}" destId="{1DFDF9ED-09B8-49F1-909B-ED35FD74E918}" srcOrd="10" destOrd="0" presId="urn:microsoft.com/office/officeart/2008/layout/LinedList"/>
    <dgm:cxn modelId="{60BC8484-9A35-4AEE-89E3-806C962AE705}" type="presParOf" srcId="{40DF9612-E5CD-4BB8-A41F-AFDF6C90DA44}" destId="{7F4D84BC-DDA7-4DD0-B5AC-A54EFEB62336}" srcOrd="11" destOrd="0" presId="urn:microsoft.com/office/officeart/2008/layout/LinedList"/>
    <dgm:cxn modelId="{6B3E7337-E958-4000-9FCA-988E5B68FC35}" type="presParOf" srcId="{7F4D84BC-DDA7-4DD0-B5AC-A54EFEB62336}" destId="{94CC1056-05ED-48D7-AD11-9478380DFF50}" srcOrd="0" destOrd="0" presId="urn:microsoft.com/office/officeart/2008/layout/LinedList"/>
    <dgm:cxn modelId="{F0E4FBFE-13C3-4663-BA2F-C1F70E004FE3}" type="presParOf" srcId="{7F4D84BC-DDA7-4DD0-B5AC-A54EFEB62336}" destId="{61352BAB-B77A-4BC3-9FD9-759D3BD346B2}" srcOrd="1" destOrd="0" presId="urn:microsoft.com/office/officeart/2008/layout/LinedList"/>
    <dgm:cxn modelId="{83CBCB9A-2903-4FBD-AE8E-4E75A06BC028}" type="presParOf" srcId="{40DF9612-E5CD-4BB8-A41F-AFDF6C90DA44}" destId="{2B1E7E6A-5825-4F37-85F5-8D4252790B49}" srcOrd="12" destOrd="0" presId="urn:microsoft.com/office/officeart/2008/layout/LinedList"/>
    <dgm:cxn modelId="{8FA90DB2-E04D-4115-8365-EDAF441EC124}" type="presParOf" srcId="{40DF9612-E5CD-4BB8-A41F-AFDF6C90DA44}" destId="{F9A24448-2A8A-4304-94B1-CFB6C65C7C39}" srcOrd="13" destOrd="0" presId="urn:microsoft.com/office/officeart/2008/layout/LinedList"/>
    <dgm:cxn modelId="{DEEC9DD1-9BEE-4CD5-B574-110897E20E19}" type="presParOf" srcId="{F9A24448-2A8A-4304-94B1-CFB6C65C7C39}" destId="{60BD158A-7AAE-48AB-AD41-97992F17D56A}" srcOrd="0" destOrd="0" presId="urn:microsoft.com/office/officeart/2008/layout/LinedList"/>
    <dgm:cxn modelId="{491D1EEC-80CF-4B32-93C4-86CF57C99283}" type="presParOf" srcId="{F9A24448-2A8A-4304-94B1-CFB6C65C7C39}" destId="{6013229D-C988-4B3A-BF68-CB9F4DA0B14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6587FE-9A01-47C6-AA2E-2D78A7E787B1}">
      <dsp:nvSpPr>
        <dsp:cNvPr id="0" name=""/>
        <dsp:cNvSpPr/>
      </dsp:nvSpPr>
      <dsp:spPr>
        <a:xfrm>
          <a:off x="0" y="741"/>
          <a:ext cx="4886008"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D178AF-69FC-4CC1-92BE-9F8A07A75242}">
      <dsp:nvSpPr>
        <dsp:cNvPr id="0" name=""/>
        <dsp:cNvSpPr/>
      </dsp:nvSpPr>
      <dsp:spPr>
        <a:xfrm>
          <a:off x="0" y="741"/>
          <a:ext cx="4886008" cy="867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t>9.00 – </a:t>
          </a:r>
          <a:r>
            <a:rPr lang="en-US" sz="2000" b="1" kern="1200" dirty="0" err="1"/>
            <a:t>Molitev</a:t>
          </a:r>
          <a:endParaRPr lang="en-US" sz="2000" kern="1200" dirty="0"/>
        </a:p>
      </dsp:txBody>
      <dsp:txXfrm>
        <a:off x="0" y="741"/>
        <a:ext cx="4886008" cy="867076"/>
      </dsp:txXfrm>
    </dsp:sp>
    <dsp:sp modelId="{B9E44FF3-470E-4CF2-90C6-24A32695E7E9}">
      <dsp:nvSpPr>
        <dsp:cNvPr id="0" name=""/>
        <dsp:cNvSpPr/>
      </dsp:nvSpPr>
      <dsp:spPr>
        <a:xfrm>
          <a:off x="0" y="867817"/>
          <a:ext cx="4886008"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7088BCC-2EB6-4778-89AA-F242A31D4B65}">
      <dsp:nvSpPr>
        <dsp:cNvPr id="0" name=""/>
        <dsp:cNvSpPr/>
      </dsp:nvSpPr>
      <dsp:spPr>
        <a:xfrm>
          <a:off x="0" y="867817"/>
          <a:ext cx="4886008" cy="867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t>9.1</a:t>
          </a:r>
          <a:r>
            <a:rPr lang="sl-SI" sz="2000" b="1" kern="1200" dirty="0"/>
            <a:t>5</a:t>
          </a:r>
          <a:r>
            <a:rPr lang="en-US" sz="2000" b="1" kern="1200" dirty="0"/>
            <a:t> – </a:t>
          </a:r>
          <a:r>
            <a:rPr lang="en-US" sz="2000" b="1" kern="1200" dirty="0" err="1"/>
            <a:t>Pozdravne</a:t>
          </a:r>
          <a:r>
            <a:rPr lang="en-US" sz="2000" b="1" kern="1200" dirty="0"/>
            <a:t> </a:t>
          </a:r>
          <a:r>
            <a:rPr lang="en-US" sz="2000" b="1" kern="1200" dirty="0" err="1"/>
            <a:t>besede</a:t>
          </a:r>
          <a:r>
            <a:rPr lang="en-US" sz="2000" b="1" kern="1200" dirty="0"/>
            <a:t> </a:t>
          </a:r>
          <a:endParaRPr lang="en-US" sz="2000" kern="1200" dirty="0"/>
        </a:p>
      </dsp:txBody>
      <dsp:txXfrm>
        <a:off x="0" y="867817"/>
        <a:ext cx="4886008" cy="867076"/>
      </dsp:txXfrm>
    </dsp:sp>
    <dsp:sp modelId="{83E8288D-DCA2-48F3-8597-3C0196A1AB32}">
      <dsp:nvSpPr>
        <dsp:cNvPr id="0" name=""/>
        <dsp:cNvSpPr/>
      </dsp:nvSpPr>
      <dsp:spPr>
        <a:xfrm>
          <a:off x="0" y="1734893"/>
          <a:ext cx="4886008"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B250CE6-7ABD-44D0-B7FE-26092D76CF94}">
      <dsp:nvSpPr>
        <dsp:cNvPr id="0" name=""/>
        <dsp:cNvSpPr/>
      </dsp:nvSpPr>
      <dsp:spPr>
        <a:xfrm>
          <a:off x="0" y="1734893"/>
          <a:ext cx="4886008" cy="867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t>09.</a:t>
          </a:r>
          <a:r>
            <a:rPr lang="sl-SI" sz="2000" b="1" kern="1200" dirty="0"/>
            <a:t>30</a:t>
          </a:r>
          <a:r>
            <a:rPr lang="en-US" sz="2000" b="1" kern="1200" dirty="0"/>
            <a:t> – </a:t>
          </a:r>
          <a:r>
            <a:rPr lang="sl-SI" sz="2000" b="1" kern="1200" dirty="0"/>
            <a:t>Izbira novih članov ŽPS </a:t>
          </a:r>
        </a:p>
        <a:p>
          <a:pPr marL="0" lvl="0" indent="0" algn="l" defTabSz="889000">
            <a:lnSpc>
              <a:spcPct val="90000"/>
            </a:lnSpc>
            <a:spcBef>
              <a:spcPct val="0"/>
            </a:spcBef>
            <a:spcAft>
              <a:spcPct val="35000"/>
            </a:spcAft>
            <a:buNone/>
          </a:pPr>
          <a:r>
            <a:rPr lang="sl-SI" sz="1500" b="1" kern="1200" dirty="0"/>
            <a:t>	 Kako pridobiti aktivne člane ŽPS </a:t>
          </a:r>
        </a:p>
        <a:p>
          <a:pPr marL="0" lvl="0" indent="0" algn="r" defTabSz="889000">
            <a:lnSpc>
              <a:spcPct val="90000"/>
            </a:lnSpc>
            <a:spcBef>
              <a:spcPct val="0"/>
            </a:spcBef>
            <a:spcAft>
              <a:spcPct val="35000"/>
            </a:spcAft>
            <a:buNone/>
          </a:pPr>
          <a:r>
            <a:rPr lang="sl-SI" sz="1200" b="1" kern="1200" dirty="0"/>
            <a:t>(Poti    župnijske skupnosti po sinodalnem dogajanju)</a:t>
          </a:r>
          <a:endParaRPr lang="en-US" sz="1200" kern="1200" dirty="0"/>
        </a:p>
      </dsp:txBody>
      <dsp:txXfrm>
        <a:off x="0" y="1734893"/>
        <a:ext cx="4886008" cy="867076"/>
      </dsp:txXfrm>
    </dsp:sp>
    <dsp:sp modelId="{F24863FD-E3FC-414F-B6BA-C7C4E8D58EA8}">
      <dsp:nvSpPr>
        <dsp:cNvPr id="0" name=""/>
        <dsp:cNvSpPr/>
      </dsp:nvSpPr>
      <dsp:spPr>
        <a:xfrm>
          <a:off x="0" y="2681749"/>
          <a:ext cx="4886008"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71CBEB7-0EDA-46CC-B70B-86E00A495AB5}">
      <dsp:nvSpPr>
        <dsp:cNvPr id="0" name=""/>
        <dsp:cNvSpPr/>
      </dsp:nvSpPr>
      <dsp:spPr>
        <a:xfrm>
          <a:off x="0" y="2712435"/>
          <a:ext cx="4886008" cy="867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t>10.30 – </a:t>
          </a:r>
          <a:r>
            <a:rPr lang="en-US" sz="2000" b="1" kern="1200" dirty="0" err="1"/>
            <a:t>Odmor</a:t>
          </a:r>
          <a:endParaRPr lang="en-US" sz="2000" kern="1200" dirty="0"/>
        </a:p>
      </dsp:txBody>
      <dsp:txXfrm>
        <a:off x="0" y="2712435"/>
        <a:ext cx="4886008" cy="867076"/>
      </dsp:txXfrm>
    </dsp:sp>
    <dsp:sp modelId="{F138755E-307B-4D67-A385-92E26E6986FE}">
      <dsp:nvSpPr>
        <dsp:cNvPr id="0" name=""/>
        <dsp:cNvSpPr/>
      </dsp:nvSpPr>
      <dsp:spPr>
        <a:xfrm>
          <a:off x="0" y="3469046"/>
          <a:ext cx="4886008"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B488E2D-1F66-4446-9644-3EB0035A34F3}">
      <dsp:nvSpPr>
        <dsp:cNvPr id="0" name=""/>
        <dsp:cNvSpPr/>
      </dsp:nvSpPr>
      <dsp:spPr>
        <a:xfrm>
          <a:off x="0" y="3469046"/>
          <a:ext cx="4886008" cy="867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t>11.00 – </a:t>
          </a:r>
          <a:r>
            <a:rPr lang="en-US" sz="2000" b="1" kern="1200" dirty="0" err="1"/>
            <a:t>Pogovor</a:t>
          </a:r>
          <a:r>
            <a:rPr lang="en-US" sz="2000" b="1" kern="1200" dirty="0"/>
            <a:t> </a:t>
          </a:r>
          <a:r>
            <a:rPr lang="sl-SI" sz="2000" b="1" kern="1200" dirty="0"/>
            <a:t>o odprtih vprašanjih</a:t>
          </a:r>
          <a:endParaRPr lang="en-US" sz="2000" kern="1200" dirty="0"/>
        </a:p>
      </dsp:txBody>
      <dsp:txXfrm>
        <a:off x="0" y="3469046"/>
        <a:ext cx="4886008" cy="867076"/>
      </dsp:txXfrm>
    </dsp:sp>
    <dsp:sp modelId="{1DFDF9ED-09B8-49F1-909B-ED35FD74E918}">
      <dsp:nvSpPr>
        <dsp:cNvPr id="0" name=""/>
        <dsp:cNvSpPr/>
      </dsp:nvSpPr>
      <dsp:spPr>
        <a:xfrm>
          <a:off x="0" y="4336123"/>
          <a:ext cx="4886008"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CC1056-05ED-48D7-AD11-9478380DFF50}">
      <dsp:nvSpPr>
        <dsp:cNvPr id="0" name=""/>
        <dsp:cNvSpPr/>
      </dsp:nvSpPr>
      <dsp:spPr>
        <a:xfrm>
          <a:off x="0" y="4336123"/>
          <a:ext cx="4886008" cy="867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t>12.00 – </a:t>
          </a:r>
          <a:r>
            <a:rPr lang="en-US" sz="2000" b="1" kern="1200" dirty="0" err="1"/>
            <a:t>Skupni</a:t>
          </a:r>
          <a:r>
            <a:rPr lang="en-US" sz="2000" b="1" kern="1200" dirty="0"/>
            <a:t> </a:t>
          </a:r>
          <a:r>
            <a:rPr lang="en-US" sz="2000" b="1" kern="1200" dirty="0" err="1"/>
            <a:t>pogovor</a:t>
          </a:r>
          <a:endParaRPr lang="en-US" sz="2000" kern="1200" dirty="0"/>
        </a:p>
      </dsp:txBody>
      <dsp:txXfrm>
        <a:off x="0" y="4336123"/>
        <a:ext cx="4886008" cy="867076"/>
      </dsp:txXfrm>
    </dsp:sp>
    <dsp:sp modelId="{2B1E7E6A-5825-4F37-85F5-8D4252790B49}">
      <dsp:nvSpPr>
        <dsp:cNvPr id="0" name=""/>
        <dsp:cNvSpPr/>
      </dsp:nvSpPr>
      <dsp:spPr>
        <a:xfrm>
          <a:off x="0" y="5203199"/>
          <a:ext cx="4886008"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BD158A-7AAE-48AB-AD41-97992F17D56A}">
      <dsp:nvSpPr>
        <dsp:cNvPr id="0" name=""/>
        <dsp:cNvSpPr/>
      </dsp:nvSpPr>
      <dsp:spPr>
        <a:xfrm>
          <a:off x="0" y="5203199"/>
          <a:ext cx="4886008" cy="8670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t>13.00 – </a:t>
          </a:r>
          <a:r>
            <a:rPr lang="en-US" sz="2000" b="1" kern="1200" dirty="0" err="1"/>
            <a:t>Sklep</a:t>
          </a:r>
          <a:endParaRPr lang="en-US" sz="2000" kern="1200" dirty="0"/>
        </a:p>
      </dsp:txBody>
      <dsp:txXfrm>
        <a:off x="0" y="5203199"/>
        <a:ext cx="4886008" cy="867076"/>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sl-SI"/>
              <a:t>Kliknite, če želite urediti slog naslova matrice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a:t>Kliknite, če želite urediti slog podnaslova matrice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aslov in napi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sl-SI"/>
              <a:t>Kliknite, če želite urediti slog naslova matrice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Kliknite za urejanje slogov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1/16/2026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z napiso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l-SI"/>
              <a:t>Kliknite, če želite urediti slog naslova matrice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Kliknite za urejanje slogov besedila matrice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Kliknite za urejanje slogov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1/16/2026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ica z ime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sl-SI"/>
              <a:t>Kliknite, če želite urediti slog naslova matrice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Kliknite za urejanje slogov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1/16/2026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t kartice z imeno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l-SI"/>
              <a:t>Kliknite, če želite urediti slog naslova matrice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Kliknite za urejanje slogov besedila matrice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Kliknite za urejanje slogov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1/16/2026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Resnično ali neresničn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sl-SI"/>
              <a:t>Kliknite, če želite urediti slog naslova matrice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Kliknite za urejanje slogov besedila matrice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Kliknite za urejanje slogov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1/16/2026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Vertical Text Placeholder 2"/>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sl-SI"/>
              <a:t>Kliknite, če želite urediti slog naslova matrice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sl-SI"/>
              <a:t>Kliknite, če želite urediti slog naslova matrice</a:t>
            </a:r>
            <a:endParaRPr lang="en-US" dirty="0"/>
          </a:p>
        </p:txBody>
      </p:sp>
      <p:sp>
        <p:nvSpPr>
          <p:cNvPr id="3" name="Content Placeholder 2"/>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sl-SI"/>
              <a:t>Kliknite, če želite urediti slog naslova matrice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Kliknite za urejanje slogov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1/16/2026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l-SI"/>
              <a:t>Kliknite, če želite urediti slog naslova matrice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sl-SI"/>
              <a:t>Kliknite, če želite urediti slog naslova matrice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sl-SI"/>
              <a:t>Kliknite, če želite urediti slog naslova matrice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sl-SI"/>
              <a:t>Kliknite za urejanje slogov besedila matrice</a:t>
            </a:r>
          </a:p>
        </p:txBody>
      </p:sp>
      <p:sp>
        <p:nvSpPr>
          <p:cNvPr id="5" name="Date Placeholder 4"/>
          <p:cNvSpPr>
            <a:spLocks noGrp="1"/>
          </p:cNvSpPr>
          <p:nvPr>
            <p:ph type="dt" sz="half" idx="10"/>
          </p:nvPr>
        </p:nvSpPr>
        <p:spPr/>
        <p:txBody>
          <a:bodyPr/>
          <a:lstStyle/>
          <a:p>
            <a:fld id="{42A54C80-263E-416B-A8E0-580EDEADCBDC}" type="datetimeFigureOut">
              <a:rPr lang="en-US" dirty="0"/>
              <a:t>1/16/2026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sl-SI"/>
              <a:t>Kliknite, če želite urediti slog naslova matrice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l-SI"/>
              <a:t>Kliknite ikono, če želite dodati sliko</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za urejanje slogov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1/16/2026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sl-SI"/>
              <a:t>Kliknite, če želite urediti slog naslova matrice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1/16/2026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C1D4D7B-DC41-F590-F96D-FB48B251C17B}"/>
              </a:ext>
            </a:extLst>
          </p:cNvPr>
          <p:cNvSpPr>
            <a:spLocks noGrp="1"/>
          </p:cNvSpPr>
          <p:nvPr>
            <p:ph type="ctrTitle"/>
          </p:nvPr>
        </p:nvSpPr>
        <p:spPr>
          <a:xfrm>
            <a:off x="1507067" y="3496506"/>
            <a:ext cx="7766936" cy="1646302"/>
          </a:xfrm>
        </p:spPr>
        <p:txBody>
          <a:bodyPr/>
          <a:lstStyle/>
          <a:p>
            <a:pPr algn="ctr"/>
            <a:r>
              <a:rPr lang="sl-SI" sz="5000" b="1" dirty="0"/>
              <a:t>SREČANJE TAJNIKOV </a:t>
            </a:r>
            <a:br>
              <a:rPr lang="sl-SI" sz="5000" b="1" dirty="0"/>
            </a:br>
            <a:r>
              <a:rPr lang="sl-SI" sz="5000" b="1" dirty="0"/>
              <a:t>ŽPS 2026</a:t>
            </a:r>
            <a:br>
              <a:rPr lang="sl-SI" b="1" dirty="0"/>
            </a:br>
            <a:br>
              <a:rPr lang="sl-SI" sz="2400" b="1" dirty="0"/>
            </a:br>
            <a:r>
              <a:rPr lang="sl-SI" sz="2800" b="1" dirty="0"/>
              <a:t>Vipava, 17. 1. 2026 ob 9.00</a:t>
            </a:r>
            <a:endParaRPr lang="sl-SI" dirty="0"/>
          </a:p>
        </p:txBody>
      </p:sp>
      <p:pic>
        <p:nvPicPr>
          <p:cNvPr id="7" name="Grafika 6">
            <a:extLst>
              <a:ext uri="{FF2B5EF4-FFF2-40B4-BE49-F238E27FC236}">
                <a16:creationId xmlns:a16="http://schemas.microsoft.com/office/drawing/2014/main" id="{534F8BC1-AD03-2E91-B209-049373D06A9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131380" y="1007862"/>
            <a:ext cx="5030692" cy="1313652"/>
          </a:xfrm>
          <a:prstGeom prst="rect">
            <a:avLst/>
          </a:prstGeom>
        </p:spPr>
      </p:pic>
    </p:spTree>
    <p:extLst>
      <p:ext uri="{BB962C8B-B14F-4D97-AF65-F5344CB8AC3E}">
        <p14:creationId xmlns:p14="http://schemas.microsoft.com/office/powerpoint/2010/main" val="10782353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93C8199-5697-8369-039B-BCAF8CE1B596}"/>
              </a:ext>
            </a:extLst>
          </p:cNvPr>
          <p:cNvSpPr>
            <a:spLocks noGrp="1"/>
          </p:cNvSpPr>
          <p:nvPr>
            <p:ph type="title"/>
          </p:nvPr>
        </p:nvSpPr>
        <p:spPr/>
        <p:txBody>
          <a:bodyPr>
            <a:normAutofit fontScale="90000"/>
          </a:bodyPr>
          <a:lstStyle/>
          <a:p>
            <a:r>
              <a:rPr lang="sl-SI" b="1" dirty="0"/>
              <a:t>1. ŽPS kot posvetovalno in delovno središče župnije</a:t>
            </a:r>
            <a:br>
              <a:rPr lang="sl-SI" dirty="0"/>
            </a:br>
            <a:endParaRPr lang="sl-SI" dirty="0"/>
          </a:p>
        </p:txBody>
      </p:sp>
      <p:sp>
        <p:nvSpPr>
          <p:cNvPr id="3" name="Označba mesta vsebine 2">
            <a:extLst>
              <a:ext uri="{FF2B5EF4-FFF2-40B4-BE49-F238E27FC236}">
                <a16:creationId xmlns:a16="http://schemas.microsoft.com/office/drawing/2014/main" id="{1283617D-2A3A-724E-C478-8C86CB77D463}"/>
              </a:ext>
            </a:extLst>
          </p:cNvPr>
          <p:cNvSpPr>
            <a:spLocks noGrp="1"/>
          </p:cNvSpPr>
          <p:nvPr>
            <p:ph idx="1"/>
          </p:nvPr>
        </p:nvSpPr>
        <p:spPr>
          <a:xfrm>
            <a:off x="677334" y="2111494"/>
            <a:ext cx="8596668" cy="3880773"/>
          </a:xfrm>
        </p:spPr>
        <p:txBody>
          <a:bodyPr/>
          <a:lstStyle/>
          <a:p>
            <a:pPr algn="just"/>
            <a:r>
              <a:rPr lang="sl-SI" sz="2000" dirty="0"/>
              <a:t>Statut ŽPS jasno določa, da je župnijski pastoralni svet župnikovo posvetovalno in delovno telo, ki “preučuje, načrtuje, spremlja in preverja izvajanje pastoralnega dela v župniji” (Statut ŽPS, 1. člen)</a:t>
            </a:r>
          </a:p>
          <a:p>
            <a:pPr algn="just"/>
            <a:endParaRPr lang="sl-SI" sz="2000" dirty="0"/>
          </a:p>
          <a:p>
            <a:pPr algn="just"/>
            <a:r>
              <a:rPr lang="sl-SI" sz="2000" dirty="0"/>
              <a:t>Kot prostor dialoga, soodgovornosti in povezovanja laikov in duhovnikov ŽPS predstavlja “edinost v različnosti karizem, služb in stanov v župniji” (2. člen)</a:t>
            </a:r>
          </a:p>
          <a:p>
            <a:pPr algn="just"/>
            <a:endParaRPr lang="sl-SI" sz="2000" dirty="0"/>
          </a:p>
          <a:p>
            <a:pPr algn="just"/>
            <a:r>
              <a:rPr lang="sl-SI" sz="2000" dirty="0"/>
              <a:t>V zadnjih letih so se mnogi ŽPS močno okrepili. </a:t>
            </a:r>
          </a:p>
          <a:p>
            <a:endParaRPr lang="sl-SI" dirty="0"/>
          </a:p>
        </p:txBody>
      </p:sp>
    </p:spTree>
    <p:extLst>
      <p:ext uri="{BB962C8B-B14F-4D97-AF65-F5344CB8AC3E}">
        <p14:creationId xmlns:p14="http://schemas.microsoft.com/office/powerpoint/2010/main" val="5447349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B2A89FB-5096-9212-E192-17A09C52489E}"/>
              </a:ext>
            </a:extLst>
          </p:cNvPr>
          <p:cNvSpPr>
            <a:spLocks noGrp="1"/>
          </p:cNvSpPr>
          <p:nvPr>
            <p:ph type="title"/>
          </p:nvPr>
        </p:nvSpPr>
        <p:spPr/>
        <p:txBody>
          <a:bodyPr/>
          <a:lstStyle/>
          <a:p>
            <a:r>
              <a:rPr lang="sl-SI" b="1" dirty="0"/>
              <a:t>2. Čas hvaležnosti za opravljeno delo</a:t>
            </a:r>
            <a:br>
              <a:rPr lang="sl-SI" dirty="0"/>
            </a:br>
            <a:endParaRPr lang="sl-SI" dirty="0"/>
          </a:p>
        </p:txBody>
      </p:sp>
      <p:sp>
        <p:nvSpPr>
          <p:cNvPr id="3" name="Označba mesta vsebine 2">
            <a:extLst>
              <a:ext uri="{FF2B5EF4-FFF2-40B4-BE49-F238E27FC236}">
                <a16:creationId xmlns:a16="http://schemas.microsoft.com/office/drawing/2014/main" id="{B55EF4DC-7522-97CF-002A-FB59AD80BCA7}"/>
              </a:ext>
            </a:extLst>
          </p:cNvPr>
          <p:cNvSpPr>
            <a:spLocks noGrp="1"/>
          </p:cNvSpPr>
          <p:nvPr>
            <p:ph idx="1"/>
          </p:nvPr>
        </p:nvSpPr>
        <p:spPr>
          <a:xfrm>
            <a:off x="677334" y="1930400"/>
            <a:ext cx="8596668" cy="3880773"/>
          </a:xfrm>
        </p:spPr>
        <p:txBody>
          <a:bodyPr/>
          <a:lstStyle/>
          <a:p>
            <a:pPr algn="just"/>
            <a:r>
              <a:rPr lang="sl-SI" sz="2000" dirty="0"/>
              <a:t>Zaključek mandata je najprej trenutek iskrene hvaležnosti. S svojim časom, prizadevanji, molitvijo in odgovornostjo so v preteklih petih letih sooblikovali življenje župnije in njeno rast.</a:t>
            </a:r>
          </a:p>
          <a:p>
            <a:pPr algn="just"/>
            <a:endParaRPr lang="sl-SI" sz="2000" dirty="0"/>
          </a:p>
          <a:p>
            <a:pPr algn="just"/>
            <a:r>
              <a:rPr lang="sl-SI" sz="2000" dirty="0"/>
              <a:t>V župnijah je zato primerno načrtovati trenutek skupne zahvale – pri bogoslužju, na župnijskem srečanju ali ob posebnem nagovoru.</a:t>
            </a:r>
          </a:p>
          <a:p>
            <a:endParaRPr lang="sl-SI" dirty="0"/>
          </a:p>
        </p:txBody>
      </p:sp>
    </p:spTree>
    <p:extLst>
      <p:ext uri="{BB962C8B-B14F-4D97-AF65-F5344CB8AC3E}">
        <p14:creationId xmlns:p14="http://schemas.microsoft.com/office/powerpoint/2010/main" val="24473931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A1916DF-D583-4344-1BE1-AF190ADEDEFD}"/>
              </a:ext>
            </a:extLst>
          </p:cNvPr>
          <p:cNvSpPr>
            <a:spLocks noGrp="1"/>
          </p:cNvSpPr>
          <p:nvPr>
            <p:ph type="title"/>
          </p:nvPr>
        </p:nvSpPr>
        <p:spPr/>
        <p:txBody>
          <a:bodyPr>
            <a:normAutofit fontScale="90000"/>
          </a:bodyPr>
          <a:lstStyle/>
          <a:p>
            <a:r>
              <a:rPr lang="sl-SI" b="1" dirty="0"/>
              <a:t>3. Pregled dela – ključ za nadaljnje  pastoralno načrtovanje</a:t>
            </a:r>
            <a:br>
              <a:rPr lang="sl-SI" dirty="0"/>
            </a:br>
            <a:endParaRPr lang="sl-SI" dirty="0"/>
          </a:p>
        </p:txBody>
      </p:sp>
      <p:sp>
        <p:nvSpPr>
          <p:cNvPr id="3" name="Označba mesta vsebine 2">
            <a:extLst>
              <a:ext uri="{FF2B5EF4-FFF2-40B4-BE49-F238E27FC236}">
                <a16:creationId xmlns:a16="http://schemas.microsoft.com/office/drawing/2014/main" id="{F387CC0D-6304-76EB-CF72-E6E93229AB2A}"/>
              </a:ext>
            </a:extLst>
          </p:cNvPr>
          <p:cNvSpPr>
            <a:spLocks noGrp="1"/>
          </p:cNvSpPr>
          <p:nvPr>
            <p:ph idx="1"/>
          </p:nvPr>
        </p:nvSpPr>
        <p:spPr>
          <a:xfrm>
            <a:off x="677334" y="2160589"/>
            <a:ext cx="8596668" cy="4375223"/>
          </a:xfrm>
        </p:spPr>
        <p:txBody>
          <a:bodyPr/>
          <a:lstStyle/>
          <a:p>
            <a:pPr algn="just"/>
            <a:r>
              <a:rPr lang="sl-SI" sz="2000" dirty="0"/>
              <a:t>Preden mandat izzveni, naj ŽPS nameni zadnjo sejo celovitemu pregledu svojega dela: </a:t>
            </a:r>
          </a:p>
          <a:p>
            <a:pPr lvl="1" algn="just"/>
            <a:r>
              <a:rPr lang="sl-SI" sz="1800" dirty="0"/>
              <a:t>kateri cilji so bili doseženi in zakaj,</a:t>
            </a:r>
          </a:p>
          <a:p>
            <a:pPr lvl="1" algn="just"/>
            <a:r>
              <a:rPr lang="sl-SI" sz="1800" dirty="0"/>
              <a:t>katere priložnosti so se izkazale kot ključne,</a:t>
            </a:r>
          </a:p>
          <a:p>
            <a:pPr lvl="1" algn="just"/>
            <a:r>
              <a:rPr lang="sl-SI" sz="1800" dirty="0"/>
              <a:t>kateri sklepi so še v uresničevanju,</a:t>
            </a:r>
          </a:p>
          <a:p>
            <a:pPr lvl="1" algn="just"/>
            <a:r>
              <a:rPr lang="sl-SI" sz="1800" dirty="0"/>
              <a:t>kako se je vsak član osebno oblikoval skozi sodelovanje,</a:t>
            </a:r>
          </a:p>
          <a:p>
            <a:pPr lvl="1" algn="just"/>
            <a:r>
              <a:rPr lang="sl-SI" sz="1800" dirty="0"/>
              <a:t>kako prenesti delo in navdušenje na nove člane.</a:t>
            </a:r>
          </a:p>
          <a:p>
            <a:endParaRPr lang="sl-SI" dirty="0"/>
          </a:p>
        </p:txBody>
      </p:sp>
    </p:spTree>
    <p:extLst>
      <p:ext uri="{BB962C8B-B14F-4D97-AF65-F5344CB8AC3E}">
        <p14:creationId xmlns:p14="http://schemas.microsoft.com/office/powerpoint/2010/main" val="8371738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4678AC1-CFFD-A5FD-C405-EA462EA58599}"/>
              </a:ext>
            </a:extLst>
          </p:cNvPr>
          <p:cNvSpPr>
            <a:spLocks noGrp="1"/>
          </p:cNvSpPr>
          <p:nvPr>
            <p:ph type="title"/>
          </p:nvPr>
        </p:nvSpPr>
        <p:spPr/>
        <p:txBody>
          <a:bodyPr/>
          <a:lstStyle/>
          <a:p>
            <a:r>
              <a:rPr lang="sl-SI" b="1" dirty="0"/>
              <a:t>4. Prenos poslanstva na nove člane</a:t>
            </a:r>
            <a:br>
              <a:rPr lang="sl-SI" dirty="0"/>
            </a:br>
            <a:endParaRPr lang="sl-SI" dirty="0"/>
          </a:p>
        </p:txBody>
      </p:sp>
      <p:sp>
        <p:nvSpPr>
          <p:cNvPr id="3" name="Označba mesta vsebine 2">
            <a:extLst>
              <a:ext uri="{FF2B5EF4-FFF2-40B4-BE49-F238E27FC236}">
                <a16:creationId xmlns:a16="http://schemas.microsoft.com/office/drawing/2014/main" id="{6A46D2B0-4B2D-C31C-9328-EB6D014F5F1E}"/>
              </a:ext>
            </a:extLst>
          </p:cNvPr>
          <p:cNvSpPr>
            <a:spLocks noGrp="1"/>
          </p:cNvSpPr>
          <p:nvPr>
            <p:ph idx="1"/>
          </p:nvPr>
        </p:nvSpPr>
        <p:spPr>
          <a:xfrm>
            <a:off x="677334" y="1859880"/>
            <a:ext cx="8596668" cy="3880773"/>
          </a:xfrm>
        </p:spPr>
        <p:txBody>
          <a:bodyPr/>
          <a:lstStyle/>
          <a:p>
            <a:pPr marL="0" indent="0" algn="just">
              <a:buNone/>
            </a:pPr>
            <a:r>
              <a:rPr lang="sl-SI" sz="2000" dirty="0"/>
              <a:t>Na ustanovni seji novega ŽPS naj člani preteklega mandata ali njihovi predstavniki:</a:t>
            </a:r>
          </a:p>
          <a:p>
            <a:pPr lvl="0" algn="just"/>
            <a:r>
              <a:rPr lang="sl-SI" sz="2000" dirty="0"/>
              <a:t>predstavijo delovanje ŽPS,</a:t>
            </a:r>
          </a:p>
          <a:p>
            <a:pPr lvl="0" algn="just"/>
            <a:r>
              <a:rPr lang="sl-SI" sz="2000" dirty="0"/>
              <a:t>predajo zapisnike in dokumente,</a:t>
            </a:r>
          </a:p>
          <a:p>
            <a:pPr lvl="0" algn="just"/>
            <a:r>
              <a:rPr lang="sl-SI" sz="2000" dirty="0"/>
              <a:t>predstavijo projekte, ki so še v teku,</a:t>
            </a:r>
          </a:p>
          <a:p>
            <a:pPr lvl="0" algn="just"/>
            <a:r>
              <a:rPr lang="sl-SI" sz="2000" dirty="0"/>
              <a:t>izrazijo pripravljenost pomagati in spremljati nove člane.</a:t>
            </a:r>
          </a:p>
          <a:p>
            <a:endParaRPr lang="sl-SI" dirty="0"/>
          </a:p>
        </p:txBody>
      </p:sp>
    </p:spTree>
    <p:extLst>
      <p:ext uri="{BB962C8B-B14F-4D97-AF65-F5344CB8AC3E}">
        <p14:creationId xmlns:p14="http://schemas.microsoft.com/office/powerpoint/2010/main" val="432568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D0EAF45-6653-3CC4-A7DE-0171B1863AA6}"/>
              </a:ext>
            </a:extLst>
          </p:cNvPr>
          <p:cNvSpPr>
            <a:spLocks noGrp="1"/>
          </p:cNvSpPr>
          <p:nvPr>
            <p:ph type="title"/>
          </p:nvPr>
        </p:nvSpPr>
        <p:spPr/>
        <p:txBody>
          <a:bodyPr/>
          <a:lstStyle/>
          <a:p>
            <a:r>
              <a:rPr lang="sl-SI" b="1" dirty="0"/>
              <a:t>5. Usmeritve za izbor novih članov ŽPS</a:t>
            </a:r>
            <a:br>
              <a:rPr lang="sl-SI" dirty="0"/>
            </a:br>
            <a:endParaRPr lang="sl-SI" dirty="0"/>
          </a:p>
        </p:txBody>
      </p:sp>
      <p:sp>
        <p:nvSpPr>
          <p:cNvPr id="3" name="Označba mesta vsebine 2">
            <a:extLst>
              <a:ext uri="{FF2B5EF4-FFF2-40B4-BE49-F238E27FC236}">
                <a16:creationId xmlns:a16="http://schemas.microsoft.com/office/drawing/2014/main" id="{39897D59-FA00-A338-E17E-1EE5D6D6D523}"/>
              </a:ext>
            </a:extLst>
          </p:cNvPr>
          <p:cNvSpPr>
            <a:spLocks noGrp="1"/>
          </p:cNvSpPr>
          <p:nvPr>
            <p:ph idx="1"/>
          </p:nvPr>
        </p:nvSpPr>
        <p:spPr>
          <a:xfrm>
            <a:off x="677334" y="1982618"/>
            <a:ext cx="8596668" cy="3880773"/>
          </a:xfrm>
        </p:spPr>
        <p:txBody>
          <a:bodyPr>
            <a:normAutofit lnSpcReduction="10000"/>
          </a:bodyPr>
          <a:lstStyle/>
          <a:p>
            <a:pPr marL="0" indent="0" algn="just">
              <a:buNone/>
            </a:pPr>
            <a:r>
              <a:rPr lang="sl-SI" sz="2000" dirty="0"/>
              <a:t>Pred župnijami je obdobje izbire novih članov. Pravilnika za izbiro članov ŽPS – s kandidatno listo ali brez nje – ponujata jasne postopke, ki zagotavljajo premišljeno in odgovorno oblikovanje novega sveta.</a:t>
            </a:r>
          </a:p>
          <a:p>
            <a:pPr marL="0" indent="0" algn="just">
              <a:buNone/>
            </a:pPr>
            <a:endParaRPr lang="sl-SI" sz="2000" dirty="0"/>
          </a:p>
          <a:p>
            <a:pPr marL="0" indent="0" algn="just">
              <a:buNone/>
            </a:pPr>
            <a:r>
              <a:rPr lang="sl-SI" sz="2000" dirty="0"/>
              <a:t>Pri izbiri novih članov priročnik izpostavlja ključna merila:</a:t>
            </a:r>
          </a:p>
          <a:p>
            <a:pPr lvl="0" algn="just"/>
            <a:r>
              <a:rPr lang="sl-SI" sz="2000" dirty="0"/>
              <a:t>praktično krščansko življenje,</a:t>
            </a:r>
          </a:p>
          <a:p>
            <a:pPr lvl="0" algn="just"/>
            <a:r>
              <a:rPr lang="sl-SI" sz="2000" dirty="0"/>
              <a:t>dosedanje sodelovanje v župniji,</a:t>
            </a:r>
          </a:p>
          <a:p>
            <a:pPr lvl="0" algn="just"/>
            <a:r>
              <a:rPr lang="sl-SI" sz="2000" dirty="0"/>
              <a:t>pripravljenost za aktivno pastoralno delo,</a:t>
            </a:r>
          </a:p>
          <a:p>
            <a:pPr lvl="0" algn="just"/>
            <a:r>
              <a:rPr lang="sl-SI" sz="2000" dirty="0"/>
              <a:t>sposobnost sodelovanja in dialoga,</a:t>
            </a:r>
          </a:p>
          <a:p>
            <a:pPr lvl="0" algn="just"/>
            <a:r>
              <a:rPr lang="sl-SI" sz="2000" dirty="0"/>
              <a:t>uravnotežena starostna, spolna in vsebinska sestava sveta.</a:t>
            </a:r>
          </a:p>
          <a:p>
            <a:endParaRPr lang="sl-SI" dirty="0"/>
          </a:p>
        </p:txBody>
      </p:sp>
    </p:spTree>
    <p:extLst>
      <p:ext uri="{BB962C8B-B14F-4D97-AF65-F5344CB8AC3E}">
        <p14:creationId xmlns:p14="http://schemas.microsoft.com/office/powerpoint/2010/main" val="29762791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3136EA5-8170-D04E-15F8-6E60D7A8AA9E}"/>
              </a:ext>
            </a:extLst>
          </p:cNvPr>
          <p:cNvSpPr>
            <a:spLocks noGrp="1"/>
          </p:cNvSpPr>
          <p:nvPr>
            <p:ph type="title"/>
          </p:nvPr>
        </p:nvSpPr>
        <p:spPr/>
        <p:txBody>
          <a:bodyPr/>
          <a:lstStyle/>
          <a:p>
            <a:r>
              <a:rPr lang="sl-SI" b="1" dirty="0"/>
              <a:t>6. Pastoralna priložnost za nov začetek</a:t>
            </a:r>
            <a:br>
              <a:rPr lang="sl-SI" dirty="0"/>
            </a:br>
            <a:endParaRPr lang="sl-SI" dirty="0"/>
          </a:p>
        </p:txBody>
      </p:sp>
      <p:sp>
        <p:nvSpPr>
          <p:cNvPr id="3" name="Označba mesta vsebine 2">
            <a:extLst>
              <a:ext uri="{FF2B5EF4-FFF2-40B4-BE49-F238E27FC236}">
                <a16:creationId xmlns:a16="http://schemas.microsoft.com/office/drawing/2014/main" id="{C51FFF55-62A8-0AB6-413B-11900D7C5142}"/>
              </a:ext>
            </a:extLst>
          </p:cNvPr>
          <p:cNvSpPr>
            <a:spLocks noGrp="1"/>
          </p:cNvSpPr>
          <p:nvPr>
            <p:ph idx="1"/>
          </p:nvPr>
        </p:nvSpPr>
        <p:spPr>
          <a:xfrm>
            <a:off x="677334" y="1930400"/>
            <a:ext cx="8596668" cy="3880773"/>
          </a:xfrm>
        </p:spPr>
        <p:txBody>
          <a:bodyPr/>
          <a:lstStyle/>
          <a:p>
            <a:pPr marL="0" indent="0" algn="just">
              <a:buNone/>
            </a:pPr>
            <a:r>
              <a:rPr lang="sl-SI" sz="2000" dirty="0"/>
              <a:t>Zaključevanje mandata ŽPS ni le administrativni proces, temveč pastoralna priložnost:</a:t>
            </a:r>
          </a:p>
          <a:p>
            <a:pPr lvl="0" algn="just"/>
            <a:r>
              <a:rPr lang="sl-SI" sz="2000" dirty="0"/>
              <a:t>da se župnija ozre nazaj z hvaležnostjo,</a:t>
            </a:r>
          </a:p>
          <a:p>
            <a:pPr lvl="0" algn="just"/>
            <a:r>
              <a:rPr lang="sl-SI" sz="2000" dirty="0"/>
              <a:t>da razločuje, k čemu jo kliče Sveti Duh danes,</a:t>
            </a:r>
          </a:p>
          <a:p>
            <a:pPr lvl="0" algn="just"/>
            <a:r>
              <a:rPr lang="sl-SI" sz="2000" dirty="0"/>
              <a:t>da vstopi v nov mandat z navdušenjem, veseljem in zaupanjem,</a:t>
            </a:r>
          </a:p>
          <a:p>
            <a:pPr lvl="0" algn="just"/>
            <a:r>
              <a:rPr lang="sl-SI" sz="2000" dirty="0"/>
              <a:t>da še močneje uresničuje poklicanost k občestvu, služenju, oznanjevanju, bogoslužju in dobrodelnosti.</a:t>
            </a:r>
          </a:p>
          <a:p>
            <a:endParaRPr lang="sl-SI" dirty="0"/>
          </a:p>
        </p:txBody>
      </p:sp>
    </p:spTree>
    <p:extLst>
      <p:ext uri="{BB962C8B-B14F-4D97-AF65-F5344CB8AC3E}">
        <p14:creationId xmlns:p14="http://schemas.microsoft.com/office/powerpoint/2010/main" val="23443220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DF477C9-3386-985F-4F97-6FB27BCB5DDB}"/>
              </a:ext>
            </a:extLst>
          </p:cNvPr>
          <p:cNvSpPr>
            <a:spLocks noGrp="1"/>
          </p:cNvSpPr>
          <p:nvPr>
            <p:ph type="title"/>
          </p:nvPr>
        </p:nvSpPr>
        <p:spPr>
          <a:xfrm>
            <a:off x="677334" y="683243"/>
            <a:ext cx="8596668" cy="1320800"/>
          </a:xfrm>
        </p:spPr>
        <p:txBody>
          <a:bodyPr>
            <a:normAutofit fontScale="90000"/>
          </a:bodyPr>
          <a:lstStyle/>
          <a:p>
            <a:r>
              <a:rPr lang="sl-SI" b="1" dirty="0"/>
              <a:t>7. Smernice, ki so nam lahko v pomoč pri izbiri novih članov župnijskega pastoralnega sveta: </a:t>
            </a:r>
            <a:br>
              <a:rPr lang="sl-SI" dirty="0"/>
            </a:br>
            <a:endParaRPr lang="sl-SI" dirty="0"/>
          </a:p>
        </p:txBody>
      </p:sp>
      <p:sp>
        <p:nvSpPr>
          <p:cNvPr id="3" name="Označba mesta vsebine 2">
            <a:extLst>
              <a:ext uri="{FF2B5EF4-FFF2-40B4-BE49-F238E27FC236}">
                <a16:creationId xmlns:a16="http://schemas.microsoft.com/office/drawing/2014/main" id="{1DFC8EE1-4C80-6E5C-C7E3-AD8916CBD260}"/>
              </a:ext>
            </a:extLst>
          </p:cNvPr>
          <p:cNvSpPr>
            <a:spLocks noGrp="1"/>
          </p:cNvSpPr>
          <p:nvPr>
            <p:ph idx="1"/>
          </p:nvPr>
        </p:nvSpPr>
        <p:spPr>
          <a:xfrm>
            <a:off x="677334" y="2669953"/>
            <a:ext cx="8596668" cy="3880773"/>
          </a:xfrm>
        </p:spPr>
        <p:txBody>
          <a:bodyPr/>
          <a:lstStyle/>
          <a:p>
            <a:pPr lvl="0" algn="just"/>
            <a:r>
              <a:rPr lang="sl-SI" sz="2000" dirty="0"/>
              <a:t>Člani župnijskega pastoralnega sveta so župnikovi najožji pastoralni sodelavci, zato od njih upravičeno pričakujemo, da bodo po sprejemu povabila k sodelovanju v župnijskem pastoralnem svetu res dejavno sodelovali v življenju župnije. </a:t>
            </a:r>
          </a:p>
          <a:p>
            <a:pPr lvl="0" algn="just"/>
            <a:endParaRPr lang="sl-SI" sz="2000" dirty="0"/>
          </a:p>
          <a:p>
            <a:pPr lvl="0" algn="just"/>
            <a:r>
              <a:rPr lang="sl-SI" sz="2000" dirty="0"/>
              <a:t>Velikodušna pomoč članov ŽPS na najrazličnejših področjih dela v župniji izjemnega pomena.</a:t>
            </a:r>
          </a:p>
          <a:p>
            <a:endParaRPr lang="sl-SI" dirty="0"/>
          </a:p>
        </p:txBody>
      </p:sp>
    </p:spTree>
    <p:extLst>
      <p:ext uri="{BB962C8B-B14F-4D97-AF65-F5344CB8AC3E}">
        <p14:creationId xmlns:p14="http://schemas.microsoft.com/office/powerpoint/2010/main" val="12078152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75C9F1E-7DB6-47D4-C034-B3C8B3071344}"/>
              </a:ext>
            </a:extLst>
          </p:cNvPr>
          <p:cNvSpPr>
            <a:spLocks noGrp="1"/>
          </p:cNvSpPr>
          <p:nvPr>
            <p:ph type="title"/>
          </p:nvPr>
        </p:nvSpPr>
        <p:spPr/>
        <p:txBody>
          <a:bodyPr>
            <a:normAutofit fontScale="90000"/>
          </a:bodyPr>
          <a:lstStyle/>
          <a:p>
            <a:r>
              <a:rPr lang="sl-SI" b="1" dirty="0"/>
              <a:t>8.  Navodila članom komisije za izbiro članov ŽPS s kandidatno listo</a:t>
            </a:r>
            <a:br>
              <a:rPr lang="sl-SI" dirty="0"/>
            </a:br>
            <a:endParaRPr lang="sl-SI" dirty="0"/>
          </a:p>
        </p:txBody>
      </p:sp>
      <p:sp>
        <p:nvSpPr>
          <p:cNvPr id="3" name="Označba mesta vsebine 2">
            <a:extLst>
              <a:ext uri="{FF2B5EF4-FFF2-40B4-BE49-F238E27FC236}">
                <a16:creationId xmlns:a16="http://schemas.microsoft.com/office/drawing/2014/main" id="{BDD64211-E816-35D4-0863-2895A7D812C4}"/>
              </a:ext>
            </a:extLst>
          </p:cNvPr>
          <p:cNvSpPr>
            <a:spLocks noGrp="1"/>
          </p:cNvSpPr>
          <p:nvPr>
            <p:ph idx="1"/>
          </p:nvPr>
        </p:nvSpPr>
        <p:spPr>
          <a:xfrm>
            <a:off x="677334" y="2056262"/>
            <a:ext cx="8319380" cy="4528646"/>
          </a:xfrm>
        </p:spPr>
        <p:txBody>
          <a:bodyPr>
            <a:normAutofit fontScale="62500" lnSpcReduction="20000"/>
          </a:bodyPr>
          <a:lstStyle/>
          <a:p>
            <a:pPr lvl="0" algn="just"/>
            <a:r>
              <a:rPr lang="sl-SI" sz="2900" dirty="0"/>
              <a:t>ŽPS določi člane komisije za izbiro članov novega ŽPS (tri do pet članov).</a:t>
            </a:r>
          </a:p>
          <a:p>
            <a:pPr lvl="0" algn="just"/>
            <a:r>
              <a:rPr lang="sl-SI" sz="2900" dirty="0"/>
              <a:t>Naloga komisije je, da na podlagi predlogov članov ŽPS in voditeljev župnijskih skupin oblikuje predlog kandidatne liste, ki jo mora potrditi župnik (župnijski upravitelj). Vsak član ŽPS oz. voditelj župnijske skupine na podlagi upoštevanja kriterija dejavnega sodelovanja v župniji oz. v posameznih cerkvenih službah ali župnijskih skupinah oblikuje svoj predlog kandidatov za kandidatno listo z imeni do največ sedmih župljanov.</a:t>
            </a:r>
          </a:p>
          <a:p>
            <a:pPr lvl="0" algn="just"/>
            <a:r>
              <a:rPr lang="sl-SI" sz="2900" dirty="0"/>
              <a:t>Župnik mora obvezno pridobiti pisno soglasje vseh kandidatov, iz katerega mora jasno in nedvoumno izhajati njihov pristanek na uvrstitev na kandidatno listo, kot tudi svobodna pripravljenost za prevzem dela v župniji in soodgovornosti za njeno delovanje</a:t>
            </a:r>
          </a:p>
          <a:p>
            <a:pPr lvl="0" algn="just"/>
            <a:r>
              <a:rPr lang="sl-SI" sz="2900" b="1" dirty="0"/>
              <a:t>Na nedeljo izbire članov župnijskega pastoralnega sveta – 22. 2. 2026</a:t>
            </a:r>
            <a:r>
              <a:rPr lang="sl-SI" sz="2900" dirty="0"/>
              <a:t>, razdelite članom vašega župnijskega občestva ožigosane kandidatne liste za izbiro novih članov župnijskih pastoralnih svetov.</a:t>
            </a:r>
          </a:p>
          <a:p>
            <a:pPr lvl="0" algn="just"/>
            <a:r>
              <a:rPr lang="sl-SI" sz="2900" dirty="0"/>
              <a:t>Vsi obrazci in dodatna gradiva za izvedbo izbire novih članov ŽPS so na voljo tudi v elektronski obliki na spletni strani Škofije.</a:t>
            </a:r>
          </a:p>
          <a:p>
            <a:pPr marL="0" indent="0">
              <a:buNone/>
            </a:pPr>
            <a:endParaRPr lang="sl-SI" dirty="0"/>
          </a:p>
        </p:txBody>
      </p:sp>
    </p:spTree>
    <p:extLst>
      <p:ext uri="{BB962C8B-B14F-4D97-AF65-F5344CB8AC3E}">
        <p14:creationId xmlns:p14="http://schemas.microsoft.com/office/powerpoint/2010/main" val="23646116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BCF3D81-6414-5D5D-3DEF-5A6D0B6D6A4A}"/>
              </a:ext>
            </a:extLst>
          </p:cNvPr>
          <p:cNvSpPr>
            <a:spLocks noGrp="1"/>
          </p:cNvSpPr>
          <p:nvPr>
            <p:ph type="title"/>
          </p:nvPr>
        </p:nvSpPr>
        <p:spPr/>
        <p:txBody>
          <a:bodyPr>
            <a:normAutofit fontScale="90000"/>
          </a:bodyPr>
          <a:lstStyle/>
          <a:p>
            <a:r>
              <a:rPr lang="sl-SI" b="1" dirty="0"/>
              <a:t>9. Navodila članom komisije za izbiro članov ŽPS brez kandidatne liste</a:t>
            </a:r>
            <a:br>
              <a:rPr lang="sl-SI" dirty="0"/>
            </a:br>
            <a:endParaRPr lang="sl-SI" dirty="0"/>
          </a:p>
        </p:txBody>
      </p:sp>
      <p:sp>
        <p:nvSpPr>
          <p:cNvPr id="3" name="Označba mesta vsebine 2">
            <a:extLst>
              <a:ext uri="{FF2B5EF4-FFF2-40B4-BE49-F238E27FC236}">
                <a16:creationId xmlns:a16="http://schemas.microsoft.com/office/drawing/2014/main" id="{B5813050-05D0-4CB3-5ADC-11E6DDFA6A04}"/>
              </a:ext>
            </a:extLst>
          </p:cNvPr>
          <p:cNvSpPr>
            <a:spLocks noGrp="1"/>
          </p:cNvSpPr>
          <p:nvPr>
            <p:ph idx="1"/>
          </p:nvPr>
        </p:nvSpPr>
        <p:spPr/>
        <p:txBody>
          <a:bodyPr/>
          <a:lstStyle/>
          <a:p>
            <a:pPr lvl="0" algn="just"/>
            <a:r>
              <a:rPr lang="sl-SI" dirty="0"/>
              <a:t>Na nedeljo izbire članov župnijskega pastoralnega sveta razdelite članom vašega župnijskega občestva ožigosane glasovnice za izbiro novih članov župnijskih pastoralnih svetov. Izpolnjene glasovnice lahko župljani vrnejo takoj ali pa naslednjo nedeljo.</a:t>
            </a:r>
          </a:p>
          <a:p>
            <a:endParaRPr lang="sl-SI" dirty="0"/>
          </a:p>
        </p:txBody>
      </p:sp>
    </p:spTree>
    <p:extLst>
      <p:ext uri="{BB962C8B-B14F-4D97-AF65-F5344CB8AC3E}">
        <p14:creationId xmlns:p14="http://schemas.microsoft.com/office/powerpoint/2010/main" val="24696402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E2A2CE2-4A0C-750D-CC10-A80589EEC761}"/>
              </a:ext>
            </a:extLst>
          </p:cNvPr>
          <p:cNvSpPr>
            <a:spLocks noGrp="1"/>
          </p:cNvSpPr>
          <p:nvPr>
            <p:ph type="title"/>
          </p:nvPr>
        </p:nvSpPr>
        <p:spPr/>
        <p:txBody>
          <a:bodyPr/>
          <a:lstStyle/>
          <a:p>
            <a:r>
              <a:rPr lang="sl-SI" b="1" dirty="0"/>
              <a:t>10. Potrditev</a:t>
            </a:r>
            <a:br>
              <a:rPr lang="sl-SI" dirty="0"/>
            </a:br>
            <a:endParaRPr lang="sl-SI" dirty="0"/>
          </a:p>
        </p:txBody>
      </p:sp>
      <p:sp>
        <p:nvSpPr>
          <p:cNvPr id="3" name="Označba mesta vsebine 2">
            <a:extLst>
              <a:ext uri="{FF2B5EF4-FFF2-40B4-BE49-F238E27FC236}">
                <a16:creationId xmlns:a16="http://schemas.microsoft.com/office/drawing/2014/main" id="{2DCD75A8-3936-D72F-E1FD-DCA7411D4DA4}"/>
              </a:ext>
            </a:extLst>
          </p:cNvPr>
          <p:cNvSpPr>
            <a:spLocks noGrp="1"/>
          </p:cNvSpPr>
          <p:nvPr>
            <p:ph idx="1"/>
          </p:nvPr>
        </p:nvSpPr>
        <p:spPr>
          <a:xfrm>
            <a:off x="677334" y="1656967"/>
            <a:ext cx="8596668" cy="5050679"/>
          </a:xfrm>
        </p:spPr>
        <p:txBody>
          <a:bodyPr>
            <a:normAutofit/>
          </a:bodyPr>
          <a:lstStyle/>
          <a:p>
            <a:pPr lvl="0" algn="just"/>
            <a:r>
              <a:rPr lang="sl-SI" sz="2000" dirty="0"/>
              <a:t>Potem, ko je sestavljena lista izbranih in je župnik izbral predstavnike cerkvenih služb (kaplana, ključarja ali člana ŽGS, </a:t>
            </a:r>
            <a:r>
              <a:rPr lang="sl-SI" sz="2000" dirty="0" err="1"/>
              <a:t>katehista</a:t>
            </a:r>
            <a:r>
              <a:rPr lang="sl-SI" sz="2000" dirty="0"/>
              <a:t>), imenoval dodatne člane po lastni izbiri ter člane pridruženih ali </a:t>
            </a:r>
            <a:r>
              <a:rPr lang="sl-SI" sz="2000" dirty="0" err="1"/>
              <a:t>soupravljanih</a:t>
            </a:r>
            <a:r>
              <a:rPr lang="sl-SI" sz="2000" dirty="0"/>
              <a:t> župnij in ko pridobi soglasje vseh izbranih, se izoblikuje dokončni seznam članov ŽPS.</a:t>
            </a:r>
          </a:p>
          <a:p>
            <a:pPr lvl="0" algn="just"/>
            <a:r>
              <a:rPr lang="sl-SI" sz="2000" dirty="0"/>
              <a:t>Po pridobitvi soglasja za sodelovanje s strani vseh novih članov župnijskega pastoralnega sveta župnik skliče izbrane člane na sejo, na kateri izberite člane tajništva (tajnika, voditelje </a:t>
            </a:r>
            <a:r>
              <a:rPr lang="sl-SI" sz="2000" dirty="0" err="1"/>
              <a:t>oz.referente</a:t>
            </a:r>
            <a:r>
              <a:rPr lang="sl-SI" sz="2000" dirty="0"/>
              <a:t> komisij za oznanjevanje, bogoslužje in </a:t>
            </a:r>
            <a:r>
              <a:rPr lang="sl-SI" sz="2000" dirty="0" err="1"/>
              <a:t>diakonijo</a:t>
            </a:r>
            <a:r>
              <a:rPr lang="sl-SI" sz="2000" dirty="0"/>
              <a:t>) in predstavnika/e vaše župnije, ki bo/do sodeloval/i v dekanijskem pastoralnem svetu.</a:t>
            </a:r>
          </a:p>
          <a:p>
            <a:pPr lvl="0" algn="just"/>
            <a:r>
              <a:rPr lang="sl-SI" sz="2000" dirty="0"/>
              <a:t>Župnik zaprosi ordinarija za potrditev. Ko ordinarij potrdi seznam članov ŽPS, župnik na nedeljo pri vseh svetih mašah predstavi izbrane člane ŽPS. S tem je ŽPS dokončno oblikovan.</a:t>
            </a:r>
          </a:p>
          <a:p>
            <a:endParaRPr lang="sl-SI" dirty="0"/>
          </a:p>
        </p:txBody>
      </p:sp>
    </p:spTree>
    <p:extLst>
      <p:ext uri="{BB962C8B-B14F-4D97-AF65-F5344CB8AC3E}">
        <p14:creationId xmlns:p14="http://schemas.microsoft.com/office/powerpoint/2010/main" val="3660852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7"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Naslov 1">
            <a:extLst>
              <a:ext uri="{FF2B5EF4-FFF2-40B4-BE49-F238E27FC236}">
                <a16:creationId xmlns:a16="http://schemas.microsoft.com/office/drawing/2014/main" id="{0100F0C9-B031-A5ED-1C7E-AF63983F2848}"/>
              </a:ext>
            </a:extLst>
          </p:cNvPr>
          <p:cNvSpPr>
            <a:spLocks noGrp="1"/>
          </p:cNvSpPr>
          <p:nvPr>
            <p:ph type="title"/>
          </p:nvPr>
        </p:nvSpPr>
        <p:spPr>
          <a:xfrm>
            <a:off x="643467" y="816638"/>
            <a:ext cx="3367359" cy="5224724"/>
          </a:xfrm>
        </p:spPr>
        <p:txBody>
          <a:bodyPr anchor="ctr">
            <a:normAutofit/>
          </a:bodyPr>
          <a:lstStyle/>
          <a:p>
            <a:r>
              <a:rPr lang="sl-SI" sz="4500" dirty="0"/>
              <a:t>Dnevni red</a:t>
            </a:r>
          </a:p>
        </p:txBody>
      </p:sp>
      <p:graphicFrame>
        <p:nvGraphicFramePr>
          <p:cNvPr id="30" name="Označba mesta vsebine 2">
            <a:extLst>
              <a:ext uri="{FF2B5EF4-FFF2-40B4-BE49-F238E27FC236}">
                <a16:creationId xmlns:a16="http://schemas.microsoft.com/office/drawing/2014/main" id="{690FFF34-F245-9A21-777E-0E8DF6E5735E}"/>
              </a:ext>
            </a:extLst>
          </p:cNvPr>
          <p:cNvGraphicFramePr>
            <a:graphicFrameLocks noGrp="1"/>
          </p:cNvGraphicFramePr>
          <p:nvPr>
            <p:ph idx="1"/>
            <p:extLst>
              <p:ext uri="{D42A27DB-BD31-4B8C-83A1-F6EECF244321}">
                <p14:modId xmlns:p14="http://schemas.microsoft.com/office/powerpoint/2010/main" val="1177602020"/>
              </p:ext>
            </p:extLst>
          </p:nvPr>
        </p:nvGraphicFramePr>
        <p:xfrm>
          <a:off x="4472783" y="592111"/>
          <a:ext cx="4886008" cy="60710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853332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1C301D3-18F0-8286-5B2D-DF2CD7E5E9F1}"/>
              </a:ext>
            </a:extLst>
          </p:cNvPr>
          <p:cNvSpPr>
            <a:spLocks noGrp="1"/>
          </p:cNvSpPr>
          <p:nvPr>
            <p:ph type="title"/>
          </p:nvPr>
        </p:nvSpPr>
        <p:spPr/>
        <p:txBody>
          <a:bodyPr/>
          <a:lstStyle/>
          <a:p>
            <a:r>
              <a:rPr lang="sl-SI" b="1" dirty="0"/>
              <a:t>Župnijski gospodarski svet</a:t>
            </a:r>
            <a:endParaRPr lang="sl-SI" dirty="0"/>
          </a:p>
        </p:txBody>
      </p:sp>
      <p:sp>
        <p:nvSpPr>
          <p:cNvPr id="3" name="Označba mesta vsebine 2">
            <a:extLst>
              <a:ext uri="{FF2B5EF4-FFF2-40B4-BE49-F238E27FC236}">
                <a16:creationId xmlns:a16="http://schemas.microsoft.com/office/drawing/2014/main" id="{A56102BC-3F80-BF4A-4FA2-C8FE9DEA8139}"/>
              </a:ext>
            </a:extLst>
          </p:cNvPr>
          <p:cNvSpPr>
            <a:spLocks noGrp="1"/>
          </p:cNvSpPr>
          <p:nvPr>
            <p:ph idx="1"/>
          </p:nvPr>
        </p:nvSpPr>
        <p:spPr>
          <a:xfrm>
            <a:off x="677334" y="1645088"/>
            <a:ext cx="8596668" cy="4952093"/>
          </a:xfrm>
        </p:spPr>
        <p:txBody>
          <a:bodyPr>
            <a:normAutofit lnSpcReduction="10000"/>
          </a:bodyPr>
          <a:lstStyle/>
          <a:p>
            <a:pPr marL="0" indent="0" algn="just">
              <a:buNone/>
            </a:pPr>
            <a:r>
              <a:rPr lang="sl-SI" sz="2000" dirty="0"/>
              <a:t>ŽGS uresničuje naslednje cilje:</a:t>
            </a:r>
          </a:p>
          <a:p>
            <a:pPr algn="just"/>
            <a:r>
              <a:rPr lang="sl-SI" sz="2000" dirty="0"/>
              <a:t>a) pomaga župniku pri načrtovanju in sestavi župnijskega proračuna, načrtuje tekoče in izredne stroške gospodarskih in pastoralnih dejavnosti ter njihovo kritje;</a:t>
            </a:r>
          </a:p>
          <a:p>
            <a:pPr algn="just"/>
            <a:r>
              <a:rPr lang="sl-SI" sz="2000" dirty="0"/>
              <a:t>b) svetuje, pomaga in kontrolira uresničitev zastavljenih ciljev, pregleduje bilanco in potrjuje letni finančni obračun;</a:t>
            </a:r>
          </a:p>
          <a:p>
            <a:pPr algn="just"/>
            <a:r>
              <a:rPr lang="sl-SI" sz="2000" dirty="0"/>
              <a:t>c) preverja, kar zadeva gospodarstvo v skladu s kan. 520, §2, izvajanje pisnega dogovora med krajevnim škofom in redovno skupnostjo, če ta obstaja;</a:t>
            </a:r>
          </a:p>
          <a:p>
            <a:pPr algn="just"/>
            <a:r>
              <a:rPr lang="sl-SI" sz="2000" dirty="0"/>
              <a:t>d) podaja svoje mnenje glede dejanj izredne uprave župnijskega premoženja;</a:t>
            </a:r>
          </a:p>
          <a:p>
            <a:pPr algn="just"/>
            <a:r>
              <a:rPr lang="sl-SI" sz="2000" dirty="0"/>
              <a:t>e) skrbi za vsakoletno posodobitev župnijskega inventarja premičnin in za urejenost in za varno hrambo originalnih listin in dokazil, iz katerih izhajajo premoženjske pravice župnije, ter da se kopije hranijo v škofijskem arhivu v skladu s kan. 1284, §2, toč. 9.</a:t>
            </a:r>
          </a:p>
          <a:p>
            <a:endParaRPr lang="sl-SI" dirty="0"/>
          </a:p>
        </p:txBody>
      </p:sp>
    </p:spTree>
    <p:extLst>
      <p:ext uri="{BB962C8B-B14F-4D97-AF65-F5344CB8AC3E}">
        <p14:creationId xmlns:p14="http://schemas.microsoft.com/office/powerpoint/2010/main" val="38943035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30F0424-D020-FD39-E55D-7E908B6A0C5C}"/>
              </a:ext>
            </a:extLst>
          </p:cNvPr>
          <p:cNvSpPr>
            <a:spLocks noGrp="1"/>
          </p:cNvSpPr>
          <p:nvPr>
            <p:ph type="title"/>
          </p:nvPr>
        </p:nvSpPr>
        <p:spPr/>
        <p:txBody>
          <a:bodyPr/>
          <a:lstStyle/>
          <a:p>
            <a:r>
              <a:rPr lang="sl-SI" b="1" dirty="0"/>
              <a:t>Sestava ŽGS</a:t>
            </a:r>
            <a:br>
              <a:rPr lang="sl-SI" dirty="0"/>
            </a:br>
            <a:endParaRPr lang="sl-SI" dirty="0"/>
          </a:p>
        </p:txBody>
      </p:sp>
      <p:sp>
        <p:nvSpPr>
          <p:cNvPr id="3" name="Označba mesta vsebine 2">
            <a:extLst>
              <a:ext uri="{FF2B5EF4-FFF2-40B4-BE49-F238E27FC236}">
                <a16:creationId xmlns:a16="http://schemas.microsoft.com/office/drawing/2014/main" id="{0A55F7BA-6E53-467A-8D3D-6308A0A7ACF3}"/>
              </a:ext>
            </a:extLst>
          </p:cNvPr>
          <p:cNvSpPr>
            <a:spLocks noGrp="1"/>
          </p:cNvSpPr>
          <p:nvPr>
            <p:ph idx="1"/>
          </p:nvPr>
        </p:nvSpPr>
        <p:spPr>
          <a:xfrm>
            <a:off x="726429" y="1614404"/>
            <a:ext cx="8596668" cy="5130063"/>
          </a:xfrm>
        </p:spPr>
        <p:txBody>
          <a:bodyPr>
            <a:normAutofit/>
          </a:bodyPr>
          <a:lstStyle/>
          <a:p>
            <a:pPr marL="0" lvl="0" indent="0">
              <a:buNone/>
            </a:pPr>
            <a:r>
              <a:rPr lang="sl-SI" b="1" dirty="0"/>
              <a:t>	</a:t>
            </a:r>
            <a:endParaRPr lang="sl-SI" dirty="0"/>
          </a:p>
          <a:p>
            <a:pPr lvl="0" algn="just"/>
            <a:r>
              <a:rPr lang="sl-SI" dirty="0"/>
              <a:t>ŽGS sestavljajo župnik, ki svetu predseduje, kaplani, ter vsaj 3 verniki, ki jih po posvetu s člani ŽPS, predlaga župnik v imenovanje krajevnemu ordinariju. Člani ŽGS se morajo odlikovati po poštenosti, biti morajo redni člani župnijskega občestva, izvedenci v gospodarskih zadevah ali v civilnem pravu, ter z občutkom za blagor župnije in Cerkve. </a:t>
            </a:r>
          </a:p>
          <a:p>
            <a:pPr algn="just"/>
            <a:endParaRPr lang="sl-SI" dirty="0"/>
          </a:p>
          <a:p>
            <a:pPr lvl="0" algn="just"/>
            <a:r>
              <a:rPr lang="sl-SI" dirty="0"/>
              <a:t>Člani ŽGS se imenujejo za dobo petih let z možnostjo podaljšanja mandata. V ŽGS ne smejo biti imenovani župnikovi sorodniki do 4 kolena krvnega sorodstva ali svaštva in verniki, ki so v poslovnih odnosih z župnijo. Delovanje v ŽGS je brezplačno.</a:t>
            </a:r>
          </a:p>
          <a:p>
            <a:endParaRPr lang="sl-SI" dirty="0"/>
          </a:p>
        </p:txBody>
      </p:sp>
    </p:spTree>
    <p:extLst>
      <p:ext uri="{BB962C8B-B14F-4D97-AF65-F5344CB8AC3E}">
        <p14:creationId xmlns:p14="http://schemas.microsoft.com/office/powerpoint/2010/main" val="1077361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C916FF9-A7FA-D13F-9CC6-09AC22FE0516}"/>
              </a:ext>
            </a:extLst>
          </p:cNvPr>
          <p:cNvSpPr>
            <a:spLocks noGrp="1"/>
          </p:cNvSpPr>
          <p:nvPr>
            <p:ph type="title"/>
          </p:nvPr>
        </p:nvSpPr>
        <p:spPr/>
        <p:txBody>
          <a:bodyPr/>
          <a:lstStyle/>
          <a:p>
            <a:r>
              <a:rPr lang="sl-SI" b="1" dirty="0"/>
              <a:t>Predsedovanje ŽGS</a:t>
            </a:r>
            <a:br>
              <a:rPr lang="sl-SI" dirty="0"/>
            </a:br>
            <a:endParaRPr lang="sl-SI" dirty="0"/>
          </a:p>
        </p:txBody>
      </p:sp>
      <p:sp>
        <p:nvSpPr>
          <p:cNvPr id="3" name="Označba mesta vsebine 2">
            <a:extLst>
              <a:ext uri="{FF2B5EF4-FFF2-40B4-BE49-F238E27FC236}">
                <a16:creationId xmlns:a16="http://schemas.microsoft.com/office/drawing/2014/main" id="{448A0871-75E3-1418-441E-1682BE05DED8}"/>
              </a:ext>
            </a:extLst>
          </p:cNvPr>
          <p:cNvSpPr>
            <a:spLocks noGrp="1"/>
          </p:cNvSpPr>
          <p:nvPr>
            <p:ph idx="1"/>
          </p:nvPr>
        </p:nvSpPr>
        <p:spPr>
          <a:xfrm>
            <a:off x="677334" y="1853744"/>
            <a:ext cx="8596668" cy="4528645"/>
          </a:xfrm>
        </p:spPr>
        <p:txBody>
          <a:bodyPr/>
          <a:lstStyle/>
          <a:p>
            <a:pPr marL="0" lvl="0" indent="0">
              <a:buNone/>
            </a:pPr>
            <a:r>
              <a:rPr lang="sl-SI" sz="2000" dirty="0"/>
              <a:t>Naloge predsednika so:</a:t>
            </a:r>
          </a:p>
          <a:p>
            <a:pPr marL="0" lvl="0" indent="0">
              <a:buNone/>
            </a:pPr>
            <a:endParaRPr lang="sl-SI" sz="2000" dirty="0"/>
          </a:p>
          <a:p>
            <a:r>
              <a:rPr lang="sl-SI" sz="2000" dirty="0"/>
              <a:t>sklic in predsedovanje ŽGS;</a:t>
            </a:r>
          </a:p>
          <a:p>
            <a:r>
              <a:rPr lang="sl-SI" sz="2000" dirty="0"/>
              <a:t>določitev dnevnega reda vsake seje;</a:t>
            </a:r>
          </a:p>
          <a:p>
            <a:r>
              <a:rPr lang="sl-SI" sz="2000" dirty="0"/>
              <a:t>vodenje seje;</a:t>
            </a:r>
          </a:p>
          <a:p>
            <a:r>
              <a:rPr lang="sl-SI" sz="2000" dirty="0"/>
              <a:t>določitev tajnika sveta.</a:t>
            </a:r>
          </a:p>
          <a:p>
            <a:endParaRPr lang="sl-SI" dirty="0"/>
          </a:p>
        </p:txBody>
      </p:sp>
    </p:spTree>
    <p:extLst>
      <p:ext uri="{BB962C8B-B14F-4D97-AF65-F5344CB8AC3E}">
        <p14:creationId xmlns:p14="http://schemas.microsoft.com/office/powerpoint/2010/main" val="11035786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F86F163-4A00-D5DF-35BD-1633E2A80B72}"/>
              </a:ext>
            </a:extLst>
          </p:cNvPr>
          <p:cNvSpPr>
            <a:spLocks noGrp="1"/>
          </p:cNvSpPr>
          <p:nvPr>
            <p:ph type="title"/>
          </p:nvPr>
        </p:nvSpPr>
        <p:spPr/>
        <p:txBody>
          <a:bodyPr/>
          <a:lstStyle/>
          <a:p>
            <a:r>
              <a:rPr lang="sl-SI" b="1" dirty="0"/>
              <a:t>Naloge ŽGS</a:t>
            </a:r>
            <a:br>
              <a:rPr lang="sl-SI" dirty="0"/>
            </a:br>
            <a:endParaRPr lang="sl-SI" dirty="0"/>
          </a:p>
        </p:txBody>
      </p:sp>
      <p:sp>
        <p:nvSpPr>
          <p:cNvPr id="3" name="Označba mesta vsebine 2">
            <a:extLst>
              <a:ext uri="{FF2B5EF4-FFF2-40B4-BE49-F238E27FC236}">
                <a16:creationId xmlns:a16="http://schemas.microsoft.com/office/drawing/2014/main" id="{1C25BAA5-A2E5-75C3-365D-04218CC6A9BE}"/>
              </a:ext>
            </a:extLst>
          </p:cNvPr>
          <p:cNvSpPr>
            <a:spLocks noGrp="1"/>
          </p:cNvSpPr>
          <p:nvPr>
            <p:ph idx="1"/>
          </p:nvPr>
        </p:nvSpPr>
        <p:spPr>
          <a:xfrm>
            <a:off x="677334" y="1632419"/>
            <a:ext cx="8596668" cy="5062953"/>
          </a:xfrm>
        </p:spPr>
        <p:txBody>
          <a:bodyPr>
            <a:normAutofit/>
          </a:bodyPr>
          <a:lstStyle/>
          <a:p>
            <a:pPr marL="0" indent="0">
              <a:buNone/>
            </a:pPr>
            <a:r>
              <a:rPr lang="sl-SI" dirty="0"/>
              <a:t>ŽGS zagotavlja verodostojnost upravljanja s cerkvenim premoženjem pred župnijsko skupnostjo. Njegove naloge so:</a:t>
            </a:r>
          </a:p>
          <a:p>
            <a:pPr lvl="0"/>
            <a:r>
              <a:rPr lang="sl-SI" dirty="0"/>
              <a:t>skupaj z župnikom skrbi za varovanje in ohranjanje cerkvenih objektov, napeljav, premičnin in opreme ter vsega, kar spada k župnijskemu inventarju; prav posebno skrb namenja varovanju sakralne in kulturne dediščine in dragocenosti;</a:t>
            </a:r>
          </a:p>
          <a:p>
            <a:pPr lvl="0"/>
            <a:r>
              <a:rPr lang="sl-SI" dirty="0"/>
              <a:t>svetuje župniku pri sklepanju pogodb, zavarovanj, izdelavi načrtov, finančnih konstrukcij, naložb in pri nagrajevanju oseb v dejavnostih župnije;</a:t>
            </a:r>
          </a:p>
          <a:p>
            <a:pPr lvl="0"/>
            <a:r>
              <a:rPr lang="sl-SI" dirty="0"/>
              <a:t>skupaj z župnikom skrbi za pridobitev potrebnih finančnih sredstev za potrebe župnijske skupnosti in njenih dejavnosti, za pravično vzdrževanje duhovnika in pastoralnih sodelavcev, ki so zaposleni v župniji, ter za njihovo socialno in zdravstveno zavarovanje, kot tudi za vse ostale finančne in davčne obveznosti župnije;</a:t>
            </a:r>
          </a:p>
          <a:p>
            <a:pPr lvl="0"/>
            <a:r>
              <a:rPr lang="sl-SI" dirty="0"/>
              <a:t>skrbi za potrebe </a:t>
            </a:r>
            <a:r>
              <a:rPr lang="sl-SI" dirty="0" err="1"/>
              <a:t>medžupnijskih</a:t>
            </a:r>
            <a:r>
              <a:rPr lang="sl-SI" dirty="0"/>
              <a:t> in škofijskih ustanov.</a:t>
            </a:r>
          </a:p>
          <a:p>
            <a:endParaRPr lang="sl-SI" dirty="0"/>
          </a:p>
        </p:txBody>
      </p:sp>
    </p:spTree>
    <p:extLst>
      <p:ext uri="{BB962C8B-B14F-4D97-AF65-F5344CB8AC3E}">
        <p14:creationId xmlns:p14="http://schemas.microsoft.com/office/powerpoint/2010/main" val="26323291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5797E73-1D48-7403-2139-4CCC8BD9C3EA}"/>
              </a:ext>
            </a:extLst>
          </p:cNvPr>
          <p:cNvSpPr>
            <a:spLocks noGrp="1"/>
          </p:cNvSpPr>
          <p:nvPr>
            <p:ph type="title"/>
          </p:nvPr>
        </p:nvSpPr>
        <p:spPr/>
        <p:txBody>
          <a:bodyPr/>
          <a:lstStyle/>
          <a:p>
            <a:r>
              <a:rPr lang="sl-SI" b="1" dirty="0"/>
              <a:t>Pristojnosti ŽGS</a:t>
            </a:r>
            <a:br>
              <a:rPr lang="sl-SI" dirty="0"/>
            </a:br>
            <a:endParaRPr lang="sl-SI" dirty="0"/>
          </a:p>
        </p:txBody>
      </p:sp>
      <p:sp>
        <p:nvSpPr>
          <p:cNvPr id="3" name="Označba mesta vsebine 2">
            <a:extLst>
              <a:ext uri="{FF2B5EF4-FFF2-40B4-BE49-F238E27FC236}">
                <a16:creationId xmlns:a16="http://schemas.microsoft.com/office/drawing/2014/main" id="{A78DD99D-81E5-ABC7-22B1-003B268BB117}"/>
              </a:ext>
            </a:extLst>
          </p:cNvPr>
          <p:cNvSpPr>
            <a:spLocks noGrp="1"/>
          </p:cNvSpPr>
          <p:nvPr>
            <p:ph idx="1"/>
          </p:nvPr>
        </p:nvSpPr>
        <p:spPr>
          <a:xfrm>
            <a:off x="677334" y="1779705"/>
            <a:ext cx="8596668" cy="4927941"/>
          </a:xfrm>
        </p:spPr>
        <p:txBody>
          <a:bodyPr/>
          <a:lstStyle/>
          <a:p>
            <a:pPr lvl="0" algn="just"/>
            <a:r>
              <a:rPr lang="sl-SI" sz="2000" dirty="0"/>
              <a:t>ŽGS je svetovalno in ne odločitveno telo. Kljub temu imajo njegovi člani dolžnost, da v skladu s svojim znanjem, strokovnostjo in ugledom, povedo svoje mnenje o tistih stvareh, ki so v korist upravljanja župnijskega premoženja. </a:t>
            </a:r>
          </a:p>
          <a:p>
            <a:pPr algn="just"/>
            <a:endParaRPr lang="sl-SI" sz="2000" dirty="0"/>
          </a:p>
          <a:p>
            <a:pPr algn="just"/>
            <a:r>
              <a:rPr lang="sl-SI" sz="2000" dirty="0"/>
              <a:t>Župnik je dolžan večinsko mnenje ŽGS upoštevati. V primeru, da župnik ne upošteva mnenja ŽGS, se mora o dejanju posvetovati s škofom in pridobiti njegovo dovoljenje. V vseh pravnih poslih zastopa po določbi prava župnijo župnik in ne člani ŽGS.</a:t>
            </a:r>
          </a:p>
          <a:p>
            <a:pPr marL="0" indent="0">
              <a:buNone/>
            </a:pPr>
            <a:endParaRPr lang="sl-SI" dirty="0"/>
          </a:p>
        </p:txBody>
      </p:sp>
    </p:spTree>
    <p:extLst>
      <p:ext uri="{BB962C8B-B14F-4D97-AF65-F5344CB8AC3E}">
        <p14:creationId xmlns:p14="http://schemas.microsoft.com/office/powerpoint/2010/main" val="29065039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999BCB4-0412-709F-996C-C8508B15E035}"/>
              </a:ext>
            </a:extLst>
          </p:cNvPr>
          <p:cNvSpPr>
            <a:spLocks noGrp="1"/>
          </p:cNvSpPr>
          <p:nvPr>
            <p:ph type="title"/>
          </p:nvPr>
        </p:nvSpPr>
        <p:spPr/>
        <p:txBody>
          <a:bodyPr/>
          <a:lstStyle/>
          <a:p>
            <a:r>
              <a:rPr lang="sl-SI" dirty="0"/>
              <a:t>Seje sveta ŽGS</a:t>
            </a:r>
          </a:p>
        </p:txBody>
      </p:sp>
      <p:sp>
        <p:nvSpPr>
          <p:cNvPr id="3" name="Označba mesta vsebine 2">
            <a:extLst>
              <a:ext uri="{FF2B5EF4-FFF2-40B4-BE49-F238E27FC236}">
                <a16:creationId xmlns:a16="http://schemas.microsoft.com/office/drawing/2014/main" id="{F7A16771-5D5E-E423-043E-39DC6EAD71BE}"/>
              </a:ext>
            </a:extLst>
          </p:cNvPr>
          <p:cNvSpPr>
            <a:spLocks noGrp="1"/>
          </p:cNvSpPr>
          <p:nvPr>
            <p:ph idx="1"/>
          </p:nvPr>
        </p:nvSpPr>
        <p:spPr/>
        <p:txBody>
          <a:bodyPr/>
          <a:lstStyle/>
          <a:p>
            <a:pPr algn="just"/>
            <a:r>
              <a:rPr lang="sl-SI" sz="2000" dirty="0"/>
              <a:t>ŽGS naj se sestane vsaj 3-krat letno, kot tudi v primerih, ko župnik meni, da je to potrebno. Na povabilo predsednika se lahko sej ŽGS udeležijo tudi strokovnjaki, ki niso člani ŽGS. </a:t>
            </a:r>
          </a:p>
          <a:p>
            <a:pPr algn="just"/>
            <a:endParaRPr lang="sl-SI" sz="2000" dirty="0"/>
          </a:p>
          <a:p>
            <a:pPr algn="just"/>
            <a:r>
              <a:rPr lang="sl-SI" sz="2000" dirty="0"/>
              <a:t>Vsak član ŽGS ima pravico, da se v zapisnik zapiše njegovo mnenje, če to izrecno zahteva. Na sejah naj se določi zapisnikar, ki zapiše sklepe seje. Seje so sklepčne, če se jih udeleži več kot polovica članov. </a:t>
            </a:r>
          </a:p>
          <a:p>
            <a:endParaRPr lang="sl-SI" dirty="0"/>
          </a:p>
        </p:txBody>
      </p:sp>
    </p:spTree>
    <p:extLst>
      <p:ext uri="{BB962C8B-B14F-4D97-AF65-F5344CB8AC3E}">
        <p14:creationId xmlns:p14="http://schemas.microsoft.com/office/powerpoint/2010/main" val="25975025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C64E8E4-F489-2C2A-68B2-B4D288D299C2}"/>
              </a:ext>
            </a:extLst>
          </p:cNvPr>
          <p:cNvSpPr>
            <a:spLocks noGrp="1"/>
          </p:cNvSpPr>
          <p:nvPr>
            <p:ph type="title"/>
          </p:nvPr>
        </p:nvSpPr>
        <p:spPr/>
        <p:txBody>
          <a:bodyPr/>
          <a:lstStyle/>
          <a:p>
            <a:r>
              <a:rPr lang="sl-SI" dirty="0"/>
              <a:t>Izpraznjena mesta v ŽGS</a:t>
            </a:r>
          </a:p>
        </p:txBody>
      </p:sp>
      <p:sp>
        <p:nvSpPr>
          <p:cNvPr id="3" name="Označba mesta vsebine 2">
            <a:extLst>
              <a:ext uri="{FF2B5EF4-FFF2-40B4-BE49-F238E27FC236}">
                <a16:creationId xmlns:a16="http://schemas.microsoft.com/office/drawing/2014/main" id="{383F453F-46CD-6A4D-CFAA-313B1AEA96DA}"/>
              </a:ext>
            </a:extLst>
          </p:cNvPr>
          <p:cNvSpPr>
            <a:spLocks noGrp="1"/>
          </p:cNvSpPr>
          <p:nvPr>
            <p:ph idx="1"/>
          </p:nvPr>
        </p:nvSpPr>
        <p:spPr/>
        <p:txBody>
          <a:bodyPr/>
          <a:lstStyle/>
          <a:p>
            <a:pPr algn="just"/>
            <a:r>
              <a:rPr lang="sl-SI" sz="2000" dirty="0"/>
              <a:t>Vsak član ŽGS ima dolžnost, da se sej udeležuje, da opraviči svojo odsotnost in da opravi svojo dolžnost s skrbnostjo dobrega družinskega gospodarja. </a:t>
            </a:r>
          </a:p>
          <a:p>
            <a:pPr marL="0" indent="0" algn="just">
              <a:buNone/>
            </a:pPr>
            <a:endParaRPr lang="sl-SI" sz="2000" dirty="0"/>
          </a:p>
          <a:p>
            <a:pPr algn="just"/>
            <a:r>
              <a:rPr lang="sl-SI" sz="2000" dirty="0"/>
              <a:t>V primeru smrti, odstopa, preklica, ali trajne invalidnosti člana ŽGS, župnik v roku 15 dni predlaga krajevnemu ordinariju v imenovanje novega člana, ki opravlja članstvo do izteka mandata ŽGS, če je število članov ŽGS manjše od 3.</a:t>
            </a:r>
          </a:p>
          <a:p>
            <a:endParaRPr lang="sl-SI" dirty="0"/>
          </a:p>
        </p:txBody>
      </p:sp>
    </p:spTree>
    <p:extLst>
      <p:ext uri="{BB962C8B-B14F-4D97-AF65-F5344CB8AC3E}">
        <p14:creationId xmlns:p14="http://schemas.microsoft.com/office/powerpoint/2010/main" val="26901510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8336134-1B61-8099-6245-9DDFC6B98112}"/>
              </a:ext>
            </a:extLst>
          </p:cNvPr>
          <p:cNvSpPr>
            <a:spLocks noGrp="1"/>
          </p:cNvSpPr>
          <p:nvPr>
            <p:ph type="title"/>
          </p:nvPr>
        </p:nvSpPr>
        <p:spPr/>
        <p:txBody>
          <a:bodyPr/>
          <a:lstStyle/>
          <a:p>
            <a:r>
              <a:rPr lang="sl-SI" dirty="0"/>
              <a:t>Finančni obračun</a:t>
            </a:r>
          </a:p>
        </p:txBody>
      </p:sp>
      <p:sp>
        <p:nvSpPr>
          <p:cNvPr id="3" name="Označba mesta vsebine 2">
            <a:extLst>
              <a:ext uri="{FF2B5EF4-FFF2-40B4-BE49-F238E27FC236}">
                <a16:creationId xmlns:a16="http://schemas.microsoft.com/office/drawing/2014/main" id="{DC8CCCC2-55B8-1816-1607-B7D78283714E}"/>
              </a:ext>
            </a:extLst>
          </p:cNvPr>
          <p:cNvSpPr>
            <a:spLocks noGrp="1"/>
          </p:cNvSpPr>
          <p:nvPr>
            <p:ph idx="1"/>
          </p:nvPr>
        </p:nvSpPr>
        <p:spPr/>
        <p:txBody>
          <a:bodyPr/>
          <a:lstStyle/>
          <a:p>
            <a:pPr algn="just"/>
            <a:r>
              <a:rPr lang="sl-SI" sz="2000" dirty="0"/>
              <a:t>Obračunsko leto župnije poteka od 1. januarja do 31. decembra tekočega leta. Podpisan in potrjen finančni obračun s strani članov ŽGS mora župnik najkasneje do 31. marca naslednjega leta, oddati v potrditev škofijskemu gospodarskemu svetu. </a:t>
            </a:r>
          </a:p>
          <a:p>
            <a:endParaRPr lang="sl-SI" dirty="0"/>
          </a:p>
        </p:txBody>
      </p:sp>
    </p:spTree>
    <p:extLst>
      <p:ext uri="{BB962C8B-B14F-4D97-AF65-F5344CB8AC3E}">
        <p14:creationId xmlns:p14="http://schemas.microsoft.com/office/powerpoint/2010/main" val="12807316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F3C375E-F58D-1475-4034-F1C6D0DE176D}"/>
              </a:ext>
            </a:extLst>
          </p:cNvPr>
          <p:cNvSpPr>
            <a:spLocks noGrp="1"/>
          </p:cNvSpPr>
          <p:nvPr>
            <p:ph type="title"/>
          </p:nvPr>
        </p:nvSpPr>
        <p:spPr/>
        <p:txBody>
          <a:bodyPr/>
          <a:lstStyle/>
          <a:p>
            <a:r>
              <a:rPr lang="sl-SI" dirty="0"/>
              <a:t>Obveščanje in zahteve</a:t>
            </a:r>
          </a:p>
        </p:txBody>
      </p:sp>
      <p:sp>
        <p:nvSpPr>
          <p:cNvPr id="3" name="Označba mesta vsebine 2">
            <a:extLst>
              <a:ext uri="{FF2B5EF4-FFF2-40B4-BE49-F238E27FC236}">
                <a16:creationId xmlns:a16="http://schemas.microsoft.com/office/drawing/2014/main" id="{B28D0AEB-4395-46EA-4CF9-E39E76263773}"/>
              </a:ext>
            </a:extLst>
          </p:cNvPr>
          <p:cNvSpPr>
            <a:spLocks noGrp="1"/>
          </p:cNvSpPr>
          <p:nvPr>
            <p:ph idx="1"/>
          </p:nvPr>
        </p:nvSpPr>
        <p:spPr>
          <a:xfrm>
            <a:off x="677334" y="1724472"/>
            <a:ext cx="8596668" cy="4970899"/>
          </a:xfrm>
        </p:spPr>
        <p:txBody>
          <a:bodyPr>
            <a:normAutofit/>
          </a:bodyPr>
          <a:lstStyle/>
          <a:p>
            <a:r>
              <a:rPr lang="sl-SI" dirty="0"/>
              <a:t>ŽGS naj v začetku novega leta pripravi poročilo za ŽPS in župnijsko občestvo glede stanja župnijske blagajne, glede prihodkov in porabe darov vernikov v minulem letu ter proračun, finančno konstrukcijo in načrtovana dela za tekoče leto. </a:t>
            </a:r>
          </a:p>
          <a:p>
            <a:pPr marL="0" indent="0">
              <a:buNone/>
            </a:pPr>
            <a:endParaRPr lang="sl-SI" dirty="0"/>
          </a:p>
          <a:p>
            <a:r>
              <a:rPr lang="sl-SI" dirty="0"/>
              <a:t>Predsednik ŽGS na prvi seji seznani člane z dopolnjenim inventarjem premičnin in nepremičnin, ter z dejanskim finančnim stanjem župnije.</a:t>
            </a:r>
          </a:p>
          <a:p>
            <a:pPr marL="0" indent="0">
              <a:buNone/>
            </a:pPr>
            <a:endParaRPr lang="sl-SI" dirty="0"/>
          </a:p>
          <a:p>
            <a:r>
              <a:rPr lang="sl-SI" dirty="0"/>
              <a:t>Za računovodske knjige odgovarja in skrbi župnik, ob pomoči članov ŽGS in škofijskega računovodstva. </a:t>
            </a:r>
          </a:p>
          <a:p>
            <a:pPr marL="0" indent="0">
              <a:buNone/>
            </a:pPr>
            <a:endParaRPr lang="sl-SI" dirty="0"/>
          </a:p>
          <a:p>
            <a:r>
              <a:rPr lang="sl-SI" dirty="0"/>
              <a:t>Delo ŽGS je predmet vizitacije. </a:t>
            </a:r>
          </a:p>
          <a:p>
            <a:endParaRPr lang="sl-SI" dirty="0"/>
          </a:p>
        </p:txBody>
      </p:sp>
    </p:spTree>
    <p:extLst>
      <p:ext uri="{BB962C8B-B14F-4D97-AF65-F5344CB8AC3E}">
        <p14:creationId xmlns:p14="http://schemas.microsoft.com/office/powerpoint/2010/main" val="38243799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A8B3F42-53CE-984A-C514-1163EF4627DB}"/>
              </a:ext>
            </a:extLst>
          </p:cNvPr>
          <p:cNvSpPr>
            <a:spLocks noGrp="1"/>
          </p:cNvSpPr>
          <p:nvPr>
            <p:ph type="title"/>
          </p:nvPr>
        </p:nvSpPr>
        <p:spPr/>
        <p:txBody>
          <a:bodyPr/>
          <a:lstStyle/>
          <a:p>
            <a:r>
              <a:rPr lang="sl-SI" dirty="0"/>
              <a:t>KAKO NAJTI SODELAVCE</a:t>
            </a:r>
          </a:p>
        </p:txBody>
      </p:sp>
      <p:sp>
        <p:nvSpPr>
          <p:cNvPr id="3" name="Označba mesta vsebine 2">
            <a:extLst>
              <a:ext uri="{FF2B5EF4-FFF2-40B4-BE49-F238E27FC236}">
                <a16:creationId xmlns:a16="http://schemas.microsoft.com/office/drawing/2014/main" id="{187AF9CA-36CD-183F-9455-E3AB4E686B1F}"/>
              </a:ext>
            </a:extLst>
          </p:cNvPr>
          <p:cNvSpPr>
            <a:spLocks noGrp="1"/>
          </p:cNvSpPr>
          <p:nvPr>
            <p:ph idx="1"/>
          </p:nvPr>
        </p:nvSpPr>
        <p:spPr>
          <a:xfrm>
            <a:off x="677334" y="1540365"/>
            <a:ext cx="8596668" cy="5032269"/>
          </a:xfrm>
        </p:spPr>
        <p:txBody>
          <a:bodyPr>
            <a:noAutofit/>
          </a:bodyPr>
          <a:lstStyle/>
          <a:p>
            <a:pPr lvl="0" algn="just"/>
            <a:r>
              <a:rPr lang="sl-SI" sz="2000" dirty="0"/>
              <a:t>V slovenski Cerkvi je še vedno močno navzoč klerikalni pastoralni princip, ki se je uveljavljal skozi dolga stoletja.</a:t>
            </a:r>
          </a:p>
          <a:p>
            <a:pPr lvl="0" algn="just"/>
            <a:r>
              <a:rPr lang="sl-SI" sz="2000" dirty="0"/>
              <a:t>Klerikalni princip vzdržuje zelo radikalno delitev vernikov na klerike in laike. Po tem principu tako rekoč celotno življenje in delovanje Cerkve v rokah klerikov. V praksi to zgleda tako, kot da so samo oni Cerkev. To se zelo močno izraža tako v cerkvenem govoru, kakor tudi v razmišljanju širše družbe, zlasti v medijih. </a:t>
            </a:r>
          </a:p>
          <a:p>
            <a:pPr lvl="0" algn="just"/>
            <a:r>
              <a:rPr lang="sl-SI" sz="2000" dirty="0"/>
              <a:t>Povsem normalno zveni, če še danes slišimo, žal še vedno prepogosto, kakega duhovnika, ki v pogovoru o članih ŽPS razmišlja nekako takole: »Kaj pa naj z njimi? V čem pa mi lahko pomagajo? Sam naredim vse prej in bolje.« Ali še bolj čustveno: »A, zdaj nas bodo pa laiki učili, kako in kaj naj delamo v župniji?« </a:t>
            </a:r>
          </a:p>
          <a:p>
            <a:pPr algn="just"/>
            <a:r>
              <a:rPr lang="sl-SI" sz="2000" dirty="0"/>
              <a:t>Za temeljno izhodišče pravilnega vrednotenja pastoralnih sodelavcev je nujno postaviti krstno dostojanstvo vseh in tudi skupno poklicanost k svetosti.</a:t>
            </a:r>
          </a:p>
        </p:txBody>
      </p:sp>
    </p:spTree>
    <p:extLst>
      <p:ext uri="{BB962C8B-B14F-4D97-AF65-F5344CB8AC3E}">
        <p14:creationId xmlns:p14="http://schemas.microsoft.com/office/powerpoint/2010/main" val="2726818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D54AAC2-8347-1EF8-D29A-C7436D7EBB50}"/>
              </a:ext>
            </a:extLst>
          </p:cNvPr>
          <p:cNvSpPr>
            <a:spLocks noGrp="1"/>
          </p:cNvSpPr>
          <p:nvPr>
            <p:ph type="title"/>
          </p:nvPr>
        </p:nvSpPr>
        <p:spPr/>
        <p:txBody>
          <a:bodyPr/>
          <a:lstStyle/>
          <a:p>
            <a:r>
              <a:rPr lang="sl-SI" dirty="0"/>
              <a:t>MOLITEV</a:t>
            </a:r>
          </a:p>
        </p:txBody>
      </p:sp>
      <p:sp>
        <p:nvSpPr>
          <p:cNvPr id="3" name="Označba mesta vsebine 2">
            <a:extLst>
              <a:ext uri="{FF2B5EF4-FFF2-40B4-BE49-F238E27FC236}">
                <a16:creationId xmlns:a16="http://schemas.microsoft.com/office/drawing/2014/main" id="{DA5A2A03-88CA-7073-214B-D8CCE9C99C73}"/>
              </a:ext>
            </a:extLst>
          </p:cNvPr>
          <p:cNvSpPr>
            <a:spLocks noGrp="1"/>
          </p:cNvSpPr>
          <p:nvPr>
            <p:ph idx="1"/>
          </p:nvPr>
        </p:nvSpPr>
        <p:spPr>
          <a:xfrm>
            <a:off x="677334" y="1577582"/>
            <a:ext cx="8227326" cy="5044147"/>
          </a:xfrm>
        </p:spPr>
        <p:txBody>
          <a:bodyPr/>
          <a:lstStyle/>
          <a:p>
            <a:pPr algn="just"/>
            <a:r>
              <a:rPr lang="sl-SI" sz="2200" b="1" dirty="0"/>
              <a:t>Voditelj: Gospod Bog, v Svetem pismu srečujemo nešteto klicev, ki se polni zaupanja dvigajo k tebi. Nikoli niso bili razočarani, kateri so zaupali vate. Utrdi moje upanje, da bom v vseh preizkušnjah pri tebi iskal pomoči. Živo upanje vate, naj mi daje pogum in hrepenenje po tem, kar si pripravil tistim, ki te ljubijo.</a:t>
            </a:r>
            <a:endParaRPr lang="sl-SI" sz="2200" dirty="0"/>
          </a:p>
          <a:p>
            <a:pPr algn="just"/>
            <a:r>
              <a:rPr lang="sl-SI" sz="2200" dirty="0"/>
              <a:t>Pomembno je ohranjati upanje. Pogosto nam kdo hoče ukrasti upanje, ko pravi, naj ne gledamo naprej, naj zdaj vzamemo, kar hočemo ali pa, naj ne hodimo več naprej, ker smo utrujeni. Ko vam pravim, da si ne pustite ukrasti upanja, vam pravim, ne ostanite na pol poti. Staviti moraš na velike ideale in iti naprej. In vedno imeti željo. Želja je namreč tista, ki razširi srce; želeti si iti naprej. Gospod, pomagaj nam ohranjati upanje na naši poti.</a:t>
            </a:r>
          </a:p>
          <a:p>
            <a:endParaRPr lang="sl-SI" dirty="0"/>
          </a:p>
        </p:txBody>
      </p:sp>
    </p:spTree>
    <p:extLst>
      <p:ext uri="{BB962C8B-B14F-4D97-AF65-F5344CB8AC3E}">
        <p14:creationId xmlns:p14="http://schemas.microsoft.com/office/powerpoint/2010/main" val="9211091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E08554-E055-D952-E864-0463F96AFF1B}"/>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855CB420-EB4C-E3B8-4353-EE208F535424}"/>
              </a:ext>
            </a:extLst>
          </p:cNvPr>
          <p:cNvSpPr>
            <a:spLocks noGrp="1"/>
          </p:cNvSpPr>
          <p:nvPr>
            <p:ph type="title"/>
          </p:nvPr>
        </p:nvSpPr>
        <p:spPr/>
        <p:txBody>
          <a:bodyPr/>
          <a:lstStyle/>
          <a:p>
            <a:r>
              <a:rPr lang="sl-SI" dirty="0"/>
              <a:t>KAKO NAJTI SODELAVCE</a:t>
            </a:r>
          </a:p>
        </p:txBody>
      </p:sp>
      <p:sp>
        <p:nvSpPr>
          <p:cNvPr id="3" name="Označba mesta vsebine 2">
            <a:extLst>
              <a:ext uri="{FF2B5EF4-FFF2-40B4-BE49-F238E27FC236}">
                <a16:creationId xmlns:a16="http://schemas.microsoft.com/office/drawing/2014/main" id="{A4579514-E3C1-E605-55B0-0958D0B4D52D}"/>
              </a:ext>
            </a:extLst>
          </p:cNvPr>
          <p:cNvSpPr>
            <a:spLocks noGrp="1"/>
          </p:cNvSpPr>
          <p:nvPr>
            <p:ph idx="1"/>
          </p:nvPr>
        </p:nvSpPr>
        <p:spPr>
          <a:xfrm>
            <a:off x="677334" y="1540365"/>
            <a:ext cx="8596668" cy="5032269"/>
          </a:xfrm>
        </p:spPr>
        <p:txBody>
          <a:bodyPr>
            <a:noAutofit/>
          </a:bodyPr>
          <a:lstStyle/>
          <a:p>
            <a:pPr lvl="0" algn="just"/>
            <a:r>
              <a:rPr lang="sl-SI" sz="2000" dirty="0"/>
              <a:t>Življenje prvih krščanskih skupnosti potrjuje, da apostoli  in njihovi nasledniki obilici različnih služb niso nasprotovali, ampak si jih pozdravljali in se jih veselili. </a:t>
            </a:r>
          </a:p>
          <a:p>
            <a:pPr lvl="0" algn="just"/>
            <a:r>
              <a:rPr lang="sl-SI" sz="2000" dirty="0"/>
              <a:t>Sodelovanje v pastorali postavlja pod vprašaj pretirano in napačno razumljeno ponižnost.  </a:t>
            </a:r>
          </a:p>
          <a:p>
            <a:pPr lvl="0" algn="just"/>
            <a:r>
              <a:rPr lang="sl-SI" sz="2000" dirty="0"/>
              <a:t>Pastoralni sodelavci so torej tisti možje in žene, ki se dajo na voljo Bogu konkretno tako, da postanejo  pomočniki in sodelavci pri izgradnji določene cerkvene skupnosti. </a:t>
            </a:r>
          </a:p>
          <a:p>
            <a:pPr lvl="0" algn="just"/>
            <a:r>
              <a:rPr lang="sl-SI" sz="2000" dirty="0"/>
              <a:t>Ljudje postajamo vedno bolj občutljivi za dostojanstvo posameznikov ali družbenih skupin. Prav zato se morda značajsko občutljivejši ljudje težje odločajo za prevzem določene obveznosti ali dejavnosti, ker na podlagi izkušenj ali notranjega čuta morda že v naprej predvidevajo, da bi lahko prišlo do konflikta, ki si ga nihče ob takem ali drugačnem sodelovanju ne želi.</a:t>
            </a:r>
          </a:p>
        </p:txBody>
      </p:sp>
    </p:spTree>
    <p:extLst>
      <p:ext uri="{BB962C8B-B14F-4D97-AF65-F5344CB8AC3E}">
        <p14:creationId xmlns:p14="http://schemas.microsoft.com/office/powerpoint/2010/main" val="8375253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E7874D-3F94-9C0D-AB4F-6881F4684B01}"/>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058DF7AD-7E7B-2A96-7B51-1E79BA3D6BAE}"/>
              </a:ext>
            </a:extLst>
          </p:cNvPr>
          <p:cNvSpPr>
            <a:spLocks noGrp="1"/>
          </p:cNvSpPr>
          <p:nvPr>
            <p:ph type="title"/>
          </p:nvPr>
        </p:nvSpPr>
        <p:spPr/>
        <p:txBody>
          <a:bodyPr/>
          <a:lstStyle/>
          <a:p>
            <a:r>
              <a:rPr lang="sl-SI" dirty="0"/>
              <a:t>KAKO NAJTI SODELAVCE</a:t>
            </a:r>
          </a:p>
        </p:txBody>
      </p:sp>
      <p:sp>
        <p:nvSpPr>
          <p:cNvPr id="3" name="Označba mesta vsebine 2">
            <a:extLst>
              <a:ext uri="{FF2B5EF4-FFF2-40B4-BE49-F238E27FC236}">
                <a16:creationId xmlns:a16="http://schemas.microsoft.com/office/drawing/2014/main" id="{AE9BDCEF-5C00-AC91-39DA-14FA7D7FB0DC}"/>
              </a:ext>
            </a:extLst>
          </p:cNvPr>
          <p:cNvSpPr>
            <a:spLocks noGrp="1"/>
          </p:cNvSpPr>
          <p:nvPr>
            <p:ph idx="1"/>
          </p:nvPr>
        </p:nvSpPr>
        <p:spPr>
          <a:xfrm>
            <a:off x="677334" y="1540365"/>
            <a:ext cx="8596668" cy="5032269"/>
          </a:xfrm>
        </p:spPr>
        <p:txBody>
          <a:bodyPr>
            <a:noAutofit/>
          </a:bodyPr>
          <a:lstStyle/>
          <a:p>
            <a:pPr lvl="0" algn="just"/>
            <a:r>
              <a:rPr lang="sl-SI" sz="2000" dirty="0"/>
              <a:t>Življenje prvih krščanskih skupnosti potrjuje, da apostoli  in njihovi nasledniki obilici različnih služb niso nasprotovali, ampak si jih pozdravljali in se jih veselili. </a:t>
            </a:r>
          </a:p>
          <a:p>
            <a:pPr lvl="0" algn="just"/>
            <a:r>
              <a:rPr lang="sl-SI" sz="2000" dirty="0"/>
              <a:t>Sodelovanje v pastorali postavlja pod vprašaj pretirano in napačno razumljeno ponižnost.  </a:t>
            </a:r>
          </a:p>
          <a:p>
            <a:pPr lvl="0" algn="just"/>
            <a:r>
              <a:rPr lang="sl-SI" sz="2000" dirty="0"/>
              <a:t>Pastoralni sodelavci so torej tisti možje in žene, ki se dajo na voljo Bogu konkretno tako, da postanejo  pomočniki in sodelavci pri izgradnji določene cerkvene skupnosti. </a:t>
            </a:r>
          </a:p>
          <a:p>
            <a:pPr lvl="0" algn="just"/>
            <a:r>
              <a:rPr lang="sl-SI" sz="2000" dirty="0"/>
              <a:t>Ljudje postajamo vedno bolj občutljivi za dostojanstvo posameznikov ali družbenih skupin. Prav zato se morda značajsko občutljivejši ljudje težje odločajo za prevzem določene obveznosti ali dejavnosti, ker na podlagi izkušenj ali notranjega čuta morda že v naprej predvidevajo, da bi lahko prišlo do konflikta, ki si ga nihče ob takem ali drugačnem sodelovanju ne želi.</a:t>
            </a:r>
          </a:p>
        </p:txBody>
      </p:sp>
    </p:spTree>
    <p:extLst>
      <p:ext uri="{BB962C8B-B14F-4D97-AF65-F5344CB8AC3E}">
        <p14:creationId xmlns:p14="http://schemas.microsoft.com/office/powerpoint/2010/main" val="3356524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DA93FE-BFDB-AD99-66FA-6DFD92AE86C4}"/>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9305C299-707C-652C-9538-5FF07F29269D}"/>
              </a:ext>
            </a:extLst>
          </p:cNvPr>
          <p:cNvSpPr>
            <a:spLocks noGrp="1"/>
          </p:cNvSpPr>
          <p:nvPr>
            <p:ph type="title"/>
          </p:nvPr>
        </p:nvSpPr>
        <p:spPr/>
        <p:txBody>
          <a:bodyPr/>
          <a:lstStyle/>
          <a:p>
            <a:r>
              <a:rPr lang="sl-SI" dirty="0"/>
              <a:t>KAKO NAJTI SODELAVCE</a:t>
            </a:r>
          </a:p>
        </p:txBody>
      </p:sp>
      <p:sp>
        <p:nvSpPr>
          <p:cNvPr id="3" name="Označba mesta vsebine 2">
            <a:extLst>
              <a:ext uri="{FF2B5EF4-FFF2-40B4-BE49-F238E27FC236}">
                <a16:creationId xmlns:a16="http://schemas.microsoft.com/office/drawing/2014/main" id="{55F6A14D-B81B-9D20-DF8F-61668645257F}"/>
              </a:ext>
            </a:extLst>
          </p:cNvPr>
          <p:cNvSpPr>
            <a:spLocks noGrp="1"/>
          </p:cNvSpPr>
          <p:nvPr>
            <p:ph idx="1"/>
          </p:nvPr>
        </p:nvSpPr>
        <p:spPr>
          <a:xfrm>
            <a:off x="677334" y="1540365"/>
            <a:ext cx="8596668" cy="5317635"/>
          </a:xfrm>
        </p:spPr>
        <p:txBody>
          <a:bodyPr>
            <a:noAutofit/>
          </a:bodyPr>
          <a:lstStyle/>
          <a:p>
            <a:pPr lvl="0"/>
            <a:r>
              <a:rPr lang="sl-SI" sz="1750" dirty="0"/>
              <a:t>Težko je pridobiti sodelavce, ki bi se aktivno vključili v delovanje.</a:t>
            </a:r>
          </a:p>
          <a:p>
            <a:pPr lvl="0"/>
            <a:r>
              <a:rPr lang="sl-SI" sz="1750" dirty="0"/>
              <a:t>Prevzemanje odgovornosti je za mnoge danes že samo po sebi velik izziv.</a:t>
            </a:r>
          </a:p>
          <a:p>
            <a:pPr lvl="0"/>
            <a:r>
              <a:rPr lang="sl-SI" sz="1750" dirty="0"/>
              <a:t>Glavni zadržki so : težko usklajuje družinsko in poklicno življenje, ne najde časa za delo v župniji, ni dovolj usposobljen, konfliktni medosebni odnosi, izgorelost.</a:t>
            </a:r>
          </a:p>
          <a:p>
            <a:pPr lvl="0"/>
            <a:r>
              <a:rPr lang="sl-SI" sz="1750" dirty="0"/>
              <a:t>Učenik, vso noč smo se trudili, pa nismo nič ujeli – </a:t>
            </a:r>
            <a:r>
              <a:rPr lang="sl-SI" sz="1750" dirty="0" err="1"/>
              <a:t>Lk</a:t>
            </a:r>
            <a:r>
              <a:rPr lang="sl-SI" sz="1750" dirty="0"/>
              <a:t> 5,5</a:t>
            </a:r>
          </a:p>
          <a:p>
            <a:pPr lvl="0"/>
            <a:r>
              <a:rPr lang="sl-SI" sz="1750" dirty="0"/>
              <a:t>Simon doda, a na tvojo besedo bom vrgel mreže</a:t>
            </a:r>
          </a:p>
          <a:p>
            <a:pPr lvl="0"/>
            <a:r>
              <a:rPr lang="sl-SI" sz="1750" dirty="0"/>
              <a:t>Kaj pa je njegova beseda, jo znamo slišati?</a:t>
            </a:r>
          </a:p>
          <a:p>
            <a:pPr lvl="0"/>
            <a:r>
              <a:rPr lang="sl-SI" sz="1750" dirty="0"/>
              <a:t>Kaj vse smo že preizkusili? Smo poskusili storiti tudi kaj drugače?</a:t>
            </a:r>
          </a:p>
          <a:p>
            <a:pPr lvl="0"/>
            <a:r>
              <a:rPr lang="sl-SI" sz="1750" dirty="0"/>
              <a:t>Katere kazalnike uspeha si postavljamo v naših strukturah?</a:t>
            </a:r>
          </a:p>
          <a:p>
            <a:pPr lvl="0"/>
            <a:r>
              <a:rPr lang="sl-SI" sz="1750" dirty="0"/>
              <a:t>Veliko vprašanje je: Za katere cilje v naši župniji namenjamo finančna sredstva?</a:t>
            </a:r>
          </a:p>
          <a:p>
            <a:pPr lvl="0"/>
            <a:r>
              <a:rPr lang="sl-SI" sz="1750" dirty="0"/>
              <a:t>So naša orodja primerna za čas v katerem živimo?</a:t>
            </a:r>
          </a:p>
          <a:p>
            <a:pPr lvl="0"/>
            <a:r>
              <a:rPr lang="sl-SI" sz="1750" dirty="0"/>
              <a:t>Si naše skupine, pomagajo med seboj?</a:t>
            </a:r>
          </a:p>
          <a:p>
            <a:pPr lvl="0"/>
            <a:r>
              <a:rPr lang="sl-SI" sz="1750" dirty="0"/>
              <a:t>Koliko dokazov potrebujemo, da si bomo upali spremeniti naše pristope?</a:t>
            </a:r>
          </a:p>
        </p:txBody>
      </p:sp>
    </p:spTree>
    <p:extLst>
      <p:ext uri="{BB962C8B-B14F-4D97-AF65-F5344CB8AC3E}">
        <p14:creationId xmlns:p14="http://schemas.microsoft.com/office/powerpoint/2010/main" val="25640684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975E19-993D-2912-F089-0770657472B0}"/>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34C14664-8E27-6C8C-189F-D8C76A3207F2}"/>
              </a:ext>
            </a:extLst>
          </p:cNvPr>
          <p:cNvSpPr>
            <a:spLocks noGrp="1"/>
          </p:cNvSpPr>
          <p:nvPr>
            <p:ph type="title"/>
          </p:nvPr>
        </p:nvSpPr>
        <p:spPr/>
        <p:txBody>
          <a:bodyPr/>
          <a:lstStyle/>
          <a:p>
            <a:r>
              <a:rPr lang="sl-SI" dirty="0"/>
              <a:t>KAKO NAJTI SODELAVCE</a:t>
            </a:r>
          </a:p>
        </p:txBody>
      </p:sp>
      <p:sp>
        <p:nvSpPr>
          <p:cNvPr id="3" name="Označba mesta vsebine 2">
            <a:extLst>
              <a:ext uri="{FF2B5EF4-FFF2-40B4-BE49-F238E27FC236}">
                <a16:creationId xmlns:a16="http://schemas.microsoft.com/office/drawing/2014/main" id="{5222E6B5-532F-5DF3-49C2-9A0849D2E9BE}"/>
              </a:ext>
            </a:extLst>
          </p:cNvPr>
          <p:cNvSpPr>
            <a:spLocks noGrp="1"/>
          </p:cNvSpPr>
          <p:nvPr>
            <p:ph idx="1"/>
          </p:nvPr>
        </p:nvSpPr>
        <p:spPr>
          <a:xfrm>
            <a:off x="677334" y="1540365"/>
            <a:ext cx="8596668" cy="5317635"/>
          </a:xfrm>
        </p:spPr>
        <p:txBody>
          <a:bodyPr>
            <a:noAutofit/>
          </a:bodyPr>
          <a:lstStyle/>
          <a:p>
            <a:pPr lvl="0"/>
            <a:r>
              <a:rPr lang="sl-SI" sz="1750" dirty="0"/>
              <a:t>Težko je pridobiti sodelavce, ki bi se aktivno vključili v delovanje.</a:t>
            </a:r>
          </a:p>
          <a:p>
            <a:pPr lvl="0"/>
            <a:r>
              <a:rPr lang="sl-SI" sz="1750" dirty="0"/>
              <a:t>Prevzemanje odgovornosti je za mnoge danes že samo po sebi velik izziv.</a:t>
            </a:r>
          </a:p>
          <a:p>
            <a:pPr lvl="0"/>
            <a:r>
              <a:rPr lang="sl-SI" sz="1750" dirty="0"/>
              <a:t>Glavni zadržki so : težko usklajuje družinsko in poklicno življenje, ne najde časa za delo v župniji, ni dovolj usposobljen, konfliktni medosebni odnosi, izgorelost.</a:t>
            </a:r>
          </a:p>
          <a:p>
            <a:pPr lvl="0"/>
            <a:r>
              <a:rPr lang="sl-SI" sz="1750" dirty="0"/>
              <a:t>Učenik, vso noč smo se trudili, pa nismo nič ujeli – </a:t>
            </a:r>
            <a:r>
              <a:rPr lang="sl-SI" sz="1750" dirty="0" err="1"/>
              <a:t>Lk</a:t>
            </a:r>
            <a:r>
              <a:rPr lang="sl-SI" sz="1750" dirty="0"/>
              <a:t> 5,5</a:t>
            </a:r>
          </a:p>
          <a:p>
            <a:pPr lvl="0"/>
            <a:r>
              <a:rPr lang="sl-SI" sz="1750" dirty="0"/>
              <a:t>Simon doda, a na tvojo besedo bom vrgel mreže</a:t>
            </a:r>
          </a:p>
          <a:p>
            <a:pPr lvl="0"/>
            <a:r>
              <a:rPr lang="sl-SI" sz="1750" dirty="0"/>
              <a:t>Kaj pa je njegova beseda, jo znamo slišati?</a:t>
            </a:r>
          </a:p>
          <a:p>
            <a:pPr lvl="0"/>
            <a:r>
              <a:rPr lang="sl-SI" sz="1750" dirty="0"/>
              <a:t>Kaj vse smo že preizkusili? Smo poskusili storiti tudi kaj drugače?</a:t>
            </a:r>
          </a:p>
          <a:p>
            <a:pPr lvl="0"/>
            <a:r>
              <a:rPr lang="sl-SI" sz="1750" dirty="0"/>
              <a:t>Katere kazalnike uspeha si postavljamo v naših strukturah?</a:t>
            </a:r>
          </a:p>
          <a:p>
            <a:pPr lvl="0"/>
            <a:r>
              <a:rPr lang="sl-SI" sz="1750" dirty="0"/>
              <a:t>Veliko vprašanje je: Za katere cilje v naši župniji namenjamo finančna sredstva?</a:t>
            </a:r>
          </a:p>
          <a:p>
            <a:pPr lvl="0"/>
            <a:r>
              <a:rPr lang="sl-SI" sz="1750" dirty="0"/>
              <a:t>So naša orodja primerna za čas v katerem živimo?</a:t>
            </a:r>
          </a:p>
          <a:p>
            <a:pPr lvl="0"/>
            <a:r>
              <a:rPr lang="sl-SI" sz="1750" dirty="0"/>
              <a:t>Si naše skupine, pomagajo med seboj?</a:t>
            </a:r>
          </a:p>
          <a:p>
            <a:pPr lvl="0"/>
            <a:r>
              <a:rPr lang="sl-SI" sz="1750" dirty="0"/>
              <a:t>Koliko dokazov potrebujemo, da si bomo upali spremeniti naše pristope?</a:t>
            </a:r>
          </a:p>
        </p:txBody>
      </p:sp>
    </p:spTree>
    <p:extLst>
      <p:ext uri="{BB962C8B-B14F-4D97-AF65-F5344CB8AC3E}">
        <p14:creationId xmlns:p14="http://schemas.microsoft.com/office/powerpoint/2010/main" val="15031235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12CBC50-268F-48D0-6237-61C8DAE019B9}"/>
              </a:ext>
            </a:extLst>
          </p:cNvPr>
          <p:cNvSpPr>
            <a:spLocks noGrp="1"/>
          </p:cNvSpPr>
          <p:nvPr>
            <p:ph type="title"/>
          </p:nvPr>
        </p:nvSpPr>
        <p:spPr/>
        <p:txBody>
          <a:bodyPr/>
          <a:lstStyle/>
          <a:p>
            <a:r>
              <a:rPr lang="sl-SI" b="1" dirty="0"/>
              <a:t>Pot župnijske skupnosti po sinodi</a:t>
            </a:r>
            <a:endParaRPr lang="sl-SI" dirty="0"/>
          </a:p>
        </p:txBody>
      </p:sp>
      <p:sp>
        <p:nvSpPr>
          <p:cNvPr id="3" name="Označba mesta vsebine 2">
            <a:extLst>
              <a:ext uri="{FF2B5EF4-FFF2-40B4-BE49-F238E27FC236}">
                <a16:creationId xmlns:a16="http://schemas.microsoft.com/office/drawing/2014/main" id="{FEA2BC6D-D6EF-4D30-C36A-70BA0DA1298D}"/>
              </a:ext>
            </a:extLst>
          </p:cNvPr>
          <p:cNvSpPr>
            <a:spLocks noGrp="1"/>
          </p:cNvSpPr>
          <p:nvPr>
            <p:ph idx="1"/>
          </p:nvPr>
        </p:nvSpPr>
        <p:spPr>
          <a:xfrm>
            <a:off x="677334" y="1724472"/>
            <a:ext cx="8596668" cy="4970899"/>
          </a:xfrm>
        </p:spPr>
        <p:txBody>
          <a:bodyPr>
            <a:normAutofit/>
          </a:bodyPr>
          <a:lstStyle/>
          <a:p>
            <a:pPr lvl="0"/>
            <a:r>
              <a:rPr lang="sl-SI" dirty="0"/>
              <a:t>Sinoda nas vabi, da živimo </a:t>
            </a:r>
            <a:r>
              <a:rPr lang="sl-SI" dirty="0" err="1"/>
              <a:t>sinodalnost</a:t>
            </a:r>
            <a:r>
              <a:rPr lang="sl-SI" dirty="0"/>
              <a:t> kot konkretno soodgovornost</a:t>
            </a:r>
          </a:p>
          <a:p>
            <a:pPr lvl="0"/>
            <a:r>
              <a:rPr lang="sl-SI" dirty="0"/>
              <a:t>Pot sinode je na treh stebrih: Občestvo, sodelovanje in poslanstvo.</a:t>
            </a:r>
          </a:p>
          <a:p>
            <a:pPr lvl="0"/>
            <a:r>
              <a:rPr lang="sl-SI" dirty="0"/>
              <a:t>Pomembna je kultura poslušanja, odprtega dialoga in razločevanja</a:t>
            </a:r>
          </a:p>
          <a:p>
            <a:pPr lvl="0"/>
            <a:r>
              <a:rPr lang="sl-SI" dirty="0"/>
              <a:t>Kaj lahko delamo naprej:</a:t>
            </a:r>
          </a:p>
          <a:p>
            <a:pPr lvl="1"/>
            <a:r>
              <a:rPr lang="sl-SI" sz="1800" dirty="0"/>
              <a:t>1. Oblikovanje rednih srečanj za poslušanje in dialog v župniji</a:t>
            </a:r>
          </a:p>
          <a:p>
            <a:pPr lvl="1"/>
            <a:r>
              <a:rPr lang="sl-SI" sz="1800" dirty="0"/>
              <a:t>2. Vključevanje  čim širšega kroga vernikov v pastoralno načrtovanje</a:t>
            </a:r>
          </a:p>
          <a:p>
            <a:pPr lvl="1"/>
            <a:r>
              <a:rPr lang="sl-SI" sz="1800" dirty="0"/>
              <a:t>3. poudarek na poslanstvu župnije</a:t>
            </a:r>
          </a:p>
          <a:p>
            <a:pPr lvl="1"/>
            <a:r>
              <a:rPr lang="sl-SI" sz="1800" dirty="0"/>
              <a:t>4. Izzivi za župnijo:</a:t>
            </a:r>
          </a:p>
          <a:p>
            <a:pPr lvl="2"/>
            <a:r>
              <a:rPr lang="sl-SI" sz="1800" dirty="0"/>
              <a:t>iskreni odnosi</a:t>
            </a:r>
          </a:p>
          <a:p>
            <a:pPr lvl="2"/>
            <a:r>
              <a:rPr lang="sl-SI" sz="1800" dirty="0"/>
              <a:t>priložnost da Sveti Duh spremeni naša srca in nas popelje v iskrene odnose</a:t>
            </a:r>
          </a:p>
          <a:p>
            <a:pPr lvl="2"/>
            <a:r>
              <a:rPr lang="sl-SI" sz="1800" dirty="0"/>
              <a:t>pogovor v duhu</a:t>
            </a:r>
          </a:p>
          <a:p>
            <a:endParaRPr lang="sl-SI" dirty="0"/>
          </a:p>
        </p:txBody>
      </p:sp>
    </p:spTree>
    <p:extLst>
      <p:ext uri="{BB962C8B-B14F-4D97-AF65-F5344CB8AC3E}">
        <p14:creationId xmlns:p14="http://schemas.microsoft.com/office/powerpoint/2010/main" val="28922606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F1158E-0ED1-0006-44DB-9C039FB2E0A6}"/>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D873791C-F794-9C2A-2658-3BDA4F4004E6}"/>
              </a:ext>
            </a:extLst>
          </p:cNvPr>
          <p:cNvSpPr>
            <a:spLocks noGrp="1"/>
          </p:cNvSpPr>
          <p:nvPr>
            <p:ph type="title"/>
          </p:nvPr>
        </p:nvSpPr>
        <p:spPr/>
        <p:txBody>
          <a:bodyPr/>
          <a:lstStyle/>
          <a:p>
            <a:r>
              <a:rPr lang="sl-SI" b="1" dirty="0"/>
              <a:t>Pot župnijske skupnosti po sinodi</a:t>
            </a:r>
            <a:endParaRPr lang="sl-SI" dirty="0"/>
          </a:p>
        </p:txBody>
      </p:sp>
      <p:sp>
        <p:nvSpPr>
          <p:cNvPr id="3" name="Označba mesta vsebine 2">
            <a:extLst>
              <a:ext uri="{FF2B5EF4-FFF2-40B4-BE49-F238E27FC236}">
                <a16:creationId xmlns:a16="http://schemas.microsoft.com/office/drawing/2014/main" id="{05AA4BCC-19A4-9945-410E-911B38087C20}"/>
              </a:ext>
            </a:extLst>
          </p:cNvPr>
          <p:cNvSpPr>
            <a:spLocks noGrp="1"/>
          </p:cNvSpPr>
          <p:nvPr>
            <p:ph idx="1"/>
          </p:nvPr>
        </p:nvSpPr>
        <p:spPr>
          <a:xfrm>
            <a:off x="677334" y="1724472"/>
            <a:ext cx="8596668" cy="4970899"/>
          </a:xfrm>
        </p:spPr>
        <p:txBody>
          <a:bodyPr>
            <a:normAutofit/>
          </a:bodyPr>
          <a:lstStyle/>
          <a:p>
            <a:pPr lvl="0" algn="just"/>
            <a:r>
              <a:rPr lang="sl-SI" sz="2000" dirty="0"/>
              <a:t>V sinodalnih pogovorih se je pokazal velik poudarek na župnijski skupnosti in majhnih občestvih, ki dopolnjujejo župnijsko življenje. </a:t>
            </a:r>
          </a:p>
          <a:p>
            <a:pPr lvl="0" algn="just"/>
            <a:r>
              <a:rPr lang="sl-SI" sz="2000" dirty="0"/>
              <a:t>Župnijska skupnost je pokazala kot temeljna skupnost Cerkve in tudi ena od njenih glavnih referenčnih točk. </a:t>
            </a:r>
          </a:p>
          <a:p>
            <a:pPr lvl="0" algn="just"/>
            <a:r>
              <a:rPr lang="sl-SI" sz="2000" dirty="0"/>
              <a:t>Zgolj formalna pripadnost župnijski skupnosti ne zadostuje, saj ne omogoča osebne povezanosti in rasti v veri. Zaradi tega si želijo prakticiranje vere tudi v manjših občestvih, </a:t>
            </a:r>
          </a:p>
          <a:p>
            <a:pPr lvl="0" algn="just"/>
            <a:r>
              <a:rPr lang="sl-SI" sz="2000" dirty="0"/>
              <a:t>Potrebne so nove oblike obveščanja in tudi več povezovanja preko meja posameznih župnij, dekanij, škofij in cerkvenih organizacij.</a:t>
            </a:r>
          </a:p>
          <a:p>
            <a:endParaRPr lang="sl-SI" dirty="0"/>
          </a:p>
        </p:txBody>
      </p:sp>
    </p:spTree>
    <p:extLst>
      <p:ext uri="{BB962C8B-B14F-4D97-AF65-F5344CB8AC3E}">
        <p14:creationId xmlns:p14="http://schemas.microsoft.com/office/powerpoint/2010/main" val="35850339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1BA2035-059C-7E2C-22B3-3DA6AC0E4A9B}"/>
              </a:ext>
            </a:extLst>
          </p:cNvPr>
          <p:cNvSpPr>
            <a:spLocks noGrp="1"/>
          </p:cNvSpPr>
          <p:nvPr>
            <p:ph type="title"/>
          </p:nvPr>
        </p:nvSpPr>
        <p:spPr/>
        <p:txBody>
          <a:bodyPr/>
          <a:lstStyle/>
          <a:p>
            <a:r>
              <a:rPr lang="sl-SI" b="1" dirty="0"/>
              <a:t>Verniki si želijo lepih bogoslužij</a:t>
            </a:r>
            <a:endParaRPr lang="sl-SI" dirty="0"/>
          </a:p>
        </p:txBody>
      </p:sp>
      <p:sp>
        <p:nvSpPr>
          <p:cNvPr id="3" name="Označba mesta vsebine 2">
            <a:extLst>
              <a:ext uri="{FF2B5EF4-FFF2-40B4-BE49-F238E27FC236}">
                <a16:creationId xmlns:a16="http://schemas.microsoft.com/office/drawing/2014/main" id="{8C64751A-EBE6-DDFB-D8CB-954DAA81C8FB}"/>
              </a:ext>
            </a:extLst>
          </p:cNvPr>
          <p:cNvSpPr>
            <a:spLocks noGrp="1"/>
          </p:cNvSpPr>
          <p:nvPr>
            <p:ph idx="1"/>
          </p:nvPr>
        </p:nvSpPr>
        <p:spPr>
          <a:xfrm>
            <a:off x="677334" y="1930401"/>
            <a:ext cx="8596668" cy="4110962"/>
          </a:xfrm>
        </p:spPr>
        <p:txBody>
          <a:bodyPr/>
          <a:lstStyle/>
          <a:p>
            <a:pPr lvl="0" algn="just"/>
            <a:r>
              <a:rPr lang="sl-SI" dirty="0"/>
              <a:t>Sinodalni pogovori so pokazali, da sta bogoslužje in praznovanje osrednjega pomena v življenju cerkvenih občestev. Verniki si želijo lepega, pripravljenega in razumljivega </a:t>
            </a:r>
          </a:p>
          <a:p>
            <a:pPr lvl="0" algn="just"/>
            <a:r>
              <a:rPr lang="sl-SI" dirty="0"/>
              <a:t>Pri tem so verniki izrazili tudi potrebo po spodbujanju posebnih družinskih bogoslužij. </a:t>
            </a:r>
          </a:p>
          <a:p>
            <a:pPr lvl="0" algn="just"/>
            <a:r>
              <a:rPr lang="sl-SI" dirty="0"/>
              <a:t>Številni so omenili tudi potrebo po druženju po sveti maši.</a:t>
            </a:r>
          </a:p>
          <a:p>
            <a:endParaRPr lang="sl-SI" dirty="0"/>
          </a:p>
        </p:txBody>
      </p:sp>
    </p:spTree>
    <p:extLst>
      <p:ext uri="{BB962C8B-B14F-4D97-AF65-F5344CB8AC3E}">
        <p14:creationId xmlns:p14="http://schemas.microsoft.com/office/powerpoint/2010/main" val="23163411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C5C5D85-C29F-06BD-C7CE-A41CDDAFE910}"/>
              </a:ext>
            </a:extLst>
          </p:cNvPr>
          <p:cNvSpPr>
            <a:spLocks noGrp="1"/>
          </p:cNvSpPr>
          <p:nvPr>
            <p:ph type="title"/>
          </p:nvPr>
        </p:nvSpPr>
        <p:spPr/>
        <p:txBody>
          <a:bodyPr/>
          <a:lstStyle/>
          <a:p>
            <a:r>
              <a:rPr lang="sl-SI" b="1" dirty="0"/>
              <a:t>Sodelovanje duhovnikov in laikov</a:t>
            </a:r>
            <a:endParaRPr lang="sl-SI" dirty="0"/>
          </a:p>
        </p:txBody>
      </p:sp>
      <p:sp>
        <p:nvSpPr>
          <p:cNvPr id="3" name="Označba mesta vsebine 2">
            <a:extLst>
              <a:ext uri="{FF2B5EF4-FFF2-40B4-BE49-F238E27FC236}">
                <a16:creationId xmlns:a16="http://schemas.microsoft.com/office/drawing/2014/main" id="{EAA9C379-2B18-C15D-CB4D-D96E708B5507}"/>
              </a:ext>
            </a:extLst>
          </p:cNvPr>
          <p:cNvSpPr>
            <a:spLocks noGrp="1"/>
          </p:cNvSpPr>
          <p:nvPr>
            <p:ph idx="1"/>
          </p:nvPr>
        </p:nvSpPr>
        <p:spPr>
          <a:xfrm>
            <a:off x="677334" y="1749020"/>
            <a:ext cx="8596668" cy="4977036"/>
          </a:xfrm>
        </p:spPr>
        <p:txBody>
          <a:bodyPr>
            <a:normAutofit fontScale="92500" lnSpcReduction="10000"/>
          </a:bodyPr>
          <a:lstStyle/>
          <a:p>
            <a:pPr lvl="0" algn="just"/>
            <a:r>
              <a:rPr lang="sl-SI" dirty="0"/>
              <a:t>Eno od najbolj izpostavljenih področij poročila se dotika sodelovanja med duhovniki in laiki.</a:t>
            </a:r>
          </a:p>
          <a:p>
            <a:pPr lvl="0" algn="just"/>
            <a:r>
              <a:rPr lang="sl-SI" dirty="0"/>
              <a:t>Zdi se, da je glede življenja in vloge duhovnikov v Sloveniji veliko izzivov, kot je starost duhovnikov, pomanjkanje duhovnih poklicev. </a:t>
            </a:r>
          </a:p>
          <a:p>
            <a:pPr lvl="0" algn="just"/>
            <a:r>
              <a:rPr lang="sl-SI" dirty="0"/>
              <a:t>Med duhovniki je  premalo bratske povezanosti, skupne molitve in iskrenega druženja. </a:t>
            </a:r>
          </a:p>
          <a:p>
            <a:pPr lvl="0" algn="just"/>
            <a:r>
              <a:rPr lang="sl-SI" dirty="0"/>
              <a:t>Vse bolj je težava tudi osamljenost duhovnikov, njihov zaposlitveni status ter tudi socialni položaj. </a:t>
            </a:r>
          </a:p>
          <a:p>
            <a:pPr lvl="0" algn="just"/>
            <a:r>
              <a:rPr lang="sl-SI" dirty="0"/>
              <a:t>Tematika sodelovanja med duhovniki in laiki je bila v sinodalnih pogovorih izražena zelo pogosto, zato se kaže, da na tem področju obstaja velik izziv za Cerkev v Sloveniji.</a:t>
            </a:r>
          </a:p>
          <a:p>
            <a:pPr lvl="0" algn="just"/>
            <a:r>
              <a:rPr lang="sl-SI" dirty="0"/>
              <a:t>Dejavni laiki s svojimi pobudami večkrat naletijo na odpor pri duhovnikih/župnikih, ki laikom ne zaupajo in ne podprejo njihovih pobud. Duhovniki po drugi strani večkrat tožijo zaradi nezainteresiranih laikov, ki ne želijo prevzemati nalog in se nočejo izpostavljati.«</a:t>
            </a:r>
          </a:p>
          <a:p>
            <a:pPr lvl="0" algn="just"/>
            <a:r>
              <a:rPr lang="sl-SI" dirty="0"/>
              <a:t>Zgoditi </a:t>
            </a:r>
            <a:r>
              <a:rPr lang="sl-SI" dirty="0" err="1"/>
              <a:t>deklerikalizacije</a:t>
            </a:r>
            <a:r>
              <a:rPr lang="sl-SI" dirty="0"/>
              <a:t>, kjer bodo odgovornost za cerkveno občestvo prevzeli tudi drugi. </a:t>
            </a:r>
          </a:p>
          <a:p>
            <a:endParaRPr lang="sl-SI" dirty="0"/>
          </a:p>
        </p:txBody>
      </p:sp>
    </p:spTree>
    <p:extLst>
      <p:ext uri="{BB962C8B-B14F-4D97-AF65-F5344CB8AC3E}">
        <p14:creationId xmlns:p14="http://schemas.microsoft.com/office/powerpoint/2010/main" val="22755212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7CB89AF-B4DF-074B-ABF5-5286ED06652E}"/>
              </a:ext>
            </a:extLst>
          </p:cNvPr>
          <p:cNvSpPr>
            <a:spLocks noGrp="1"/>
          </p:cNvSpPr>
          <p:nvPr>
            <p:ph type="title"/>
          </p:nvPr>
        </p:nvSpPr>
        <p:spPr/>
        <p:txBody>
          <a:bodyPr/>
          <a:lstStyle/>
          <a:p>
            <a:r>
              <a:rPr lang="sl-SI" b="1" dirty="0"/>
              <a:t>Vloga kristjanov danes</a:t>
            </a:r>
            <a:br>
              <a:rPr lang="sl-SI" b="1" dirty="0"/>
            </a:br>
            <a:endParaRPr lang="sl-SI" dirty="0"/>
          </a:p>
        </p:txBody>
      </p:sp>
      <p:sp>
        <p:nvSpPr>
          <p:cNvPr id="3" name="Označba mesta vsebine 2">
            <a:extLst>
              <a:ext uri="{FF2B5EF4-FFF2-40B4-BE49-F238E27FC236}">
                <a16:creationId xmlns:a16="http://schemas.microsoft.com/office/drawing/2014/main" id="{34F61EAA-81F4-E4A6-022C-84D249A775BB}"/>
              </a:ext>
            </a:extLst>
          </p:cNvPr>
          <p:cNvSpPr>
            <a:spLocks noGrp="1"/>
          </p:cNvSpPr>
          <p:nvPr>
            <p:ph idx="1"/>
          </p:nvPr>
        </p:nvSpPr>
        <p:spPr>
          <a:xfrm>
            <a:off x="677334" y="1930400"/>
            <a:ext cx="8596668" cy="4473414"/>
          </a:xfrm>
        </p:spPr>
        <p:txBody>
          <a:bodyPr/>
          <a:lstStyle/>
          <a:p>
            <a:pPr algn="just"/>
            <a:r>
              <a:rPr lang="sl-SI" dirty="0"/>
              <a:t>Verniki pa od Cerkve pogosto pričakujejo tudi več jasne besede ob temeljnih krščanskih moralnih in družbenih vprašanjih, kot na primer tistih o družini in zaščiti življenja od spočetja do smrti.</a:t>
            </a:r>
          </a:p>
          <a:p>
            <a:endParaRPr lang="sl-SI" dirty="0"/>
          </a:p>
        </p:txBody>
      </p:sp>
    </p:spTree>
    <p:extLst>
      <p:ext uri="{BB962C8B-B14F-4D97-AF65-F5344CB8AC3E}">
        <p14:creationId xmlns:p14="http://schemas.microsoft.com/office/powerpoint/2010/main" val="4913855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7EBCD6F-19DE-735F-C229-457263BB72AE}"/>
              </a:ext>
            </a:extLst>
          </p:cNvPr>
          <p:cNvSpPr>
            <a:spLocks noGrp="1"/>
          </p:cNvSpPr>
          <p:nvPr>
            <p:ph type="title"/>
          </p:nvPr>
        </p:nvSpPr>
        <p:spPr>
          <a:xfrm>
            <a:off x="665060" y="479021"/>
            <a:ext cx="8596668" cy="1320800"/>
          </a:xfrm>
        </p:spPr>
        <p:txBody>
          <a:bodyPr>
            <a:normAutofit fontScale="90000"/>
          </a:bodyPr>
          <a:lstStyle/>
          <a:p>
            <a:r>
              <a:rPr lang="sl-SI" b="1" dirty="0"/>
              <a:t>Vprašanja za pogovor v skupinah – pogovor v Duhu</a:t>
            </a:r>
            <a:br>
              <a:rPr lang="sl-SI" dirty="0"/>
            </a:br>
            <a:endParaRPr lang="sl-SI" dirty="0"/>
          </a:p>
        </p:txBody>
      </p:sp>
      <p:sp>
        <p:nvSpPr>
          <p:cNvPr id="3" name="Označba mesta vsebine 2">
            <a:extLst>
              <a:ext uri="{FF2B5EF4-FFF2-40B4-BE49-F238E27FC236}">
                <a16:creationId xmlns:a16="http://schemas.microsoft.com/office/drawing/2014/main" id="{DC713FFB-CA29-8000-22A4-32CCEB6650AE}"/>
              </a:ext>
            </a:extLst>
          </p:cNvPr>
          <p:cNvSpPr>
            <a:spLocks noGrp="1"/>
          </p:cNvSpPr>
          <p:nvPr>
            <p:ph idx="1"/>
          </p:nvPr>
        </p:nvSpPr>
        <p:spPr>
          <a:xfrm>
            <a:off x="855304" y="1799821"/>
            <a:ext cx="3569409" cy="5477194"/>
          </a:xfrm>
        </p:spPr>
        <p:txBody>
          <a:bodyPr>
            <a:normAutofit/>
          </a:bodyPr>
          <a:lstStyle/>
          <a:p>
            <a:pPr marL="0" indent="0" algn="just">
              <a:buNone/>
            </a:pPr>
            <a:r>
              <a:rPr lang="sl-SI" b="1" dirty="0"/>
              <a:t>PRVI SKLOP:</a:t>
            </a:r>
          </a:p>
          <a:p>
            <a:pPr algn="just"/>
            <a:r>
              <a:rPr lang="sl-SI" b="1" i="1" dirty="0"/>
              <a:t>Prvi krog (15 minut):</a:t>
            </a:r>
          </a:p>
          <a:p>
            <a:pPr lvl="1" algn="just"/>
            <a:r>
              <a:rPr lang="sl-SI" dirty="0"/>
              <a:t>Naštej poti, da pridemo do novih sodelavcev? (Ne komentiraj, samo dobro poslušaj in si to kar je pomembno zapiši)</a:t>
            </a:r>
          </a:p>
          <a:p>
            <a:pPr lvl="1" algn="just"/>
            <a:endParaRPr lang="sl-SI" dirty="0"/>
          </a:p>
          <a:p>
            <a:pPr algn="just"/>
            <a:r>
              <a:rPr lang="sl-SI" b="1" i="1" dirty="0"/>
              <a:t>Drugi krog(10 minut):</a:t>
            </a:r>
          </a:p>
          <a:p>
            <a:pPr lvl="1" algn="just"/>
            <a:r>
              <a:rPr lang="sl-SI" dirty="0"/>
              <a:t>Kaj te je pri poslušanju drugih najbolj nagovorilo?</a:t>
            </a:r>
          </a:p>
          <a:p>
            <a:pPr lvl="1" algn="just"/>
            <a:endParaRPr lang="sl-SI" dirty="0"/>
          </a:p>
          <a:p>
            <a:pPr algn="just"/>
            <a:r>
              <a:rPr lang="sl-SI" b="1" i="1" dirty="0"/>
              <a:t>Tretji krog (5 minut)</a:t>
            </a:r>
            <a:endParaRPr lang="sl-SI" dirty="0"/>
          </a:p>
          <a:p>
            <a:pPr lvl="1" algn="just"/>
            <a:r>
              <a:rPr lang="sl-SI" dirty="0"/>
              <a:t>Izberite zgolj tri ugotovitve in jih zapišite</a:t>
            </a:r>
          </a:p>
          <a:p>
            <a:endParaRPr lang="sl-SI" dirty="0"/>
          </a:p>
        </p:txBody>
      </p:sp>
      <p:sp>
        <p:nvSpPr>
          <p:cNvPr id="4" name="Označba mesta vsebine 2">
            <a:extLst>
              <a:ext uri="{FF2B5EF4-FFF2-40B4-BE49-F238E27FC236}">
                <a16:creationId xmlns:a16="http://schemas.microsoft.com/office/drawing/2014/main" id="{36B3839F-1D6F-80DE-BFB9-B079158DBD05}"/>
              </a:ext>
            </a:extLst>
          </p:cNvPr>
          <p:cNvSpPr txBox="1">
            <a:spLocks/>
          </p:cNvSpPr>
          <p:nvPr/>
        </p:nvSpPr>
        <p:spPr>
          <a:xfrm>
            <a:off x="4963394" y="1380806"/>
            <a:ext cx="4021046" cy="5477194"/>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endParaRPr lang="sl-SI" dirty="0"/>
          </a:p>
          <a:p>
            <a:pPr marL="0" indent="0">
              <a:buFont typeface="Wingdings 3" charset="2"/>
              <a:buNone/>
            </a:pPr>
            <a:r>
              <a:rPr lang="sl-SI" b="1" dirty="0"/>
              <a:t>DRUGI SKLOP:</a:t>
            </a:r>
            <a:endParaRPr lang="sl-SI" dirty="0"/>
          </a:p>
          <a:p>
            <a:r>
              <a:rPr lang="sl-SI" b="1" i="1" dirty="0"/>
              <a:t>Prvi krog(15 minut)</a:t>
            </a:r>
            <a:endParaRPr lang="sl-SI" dirty="0"/>
          </a:p>
          <a:p>
            <a:pPr lvl="1"/>
            <a:r>
              <a:rPr lang="sl-SI" dirty="0"/>
              <a:t>1. Kaj te je v sinodi najbolj nagovorilo?</a:t>
            </a:r>
          </a:p>
          <a:p>
            <a:pPr marL="457200" lvl="1" indent="0">
              <a:buNone/>
            </a:pPr>
            <a:endParaRPr lang="sl-SI" dirty="0"/>
          </a:p>
          <a:p>
            <a:r>
              <a:rPr lang="sl-SI" b="1" i="1" dirty="0"/>
              <a:t>Drugi krog (10 minut)</a:t>
            </a:r>
            <a:endParaRPr lang="sl-SI" dirty="0"/>
          </a:p>
          <a:p>
            <a:pPr lvl="1"/>
            <a:r>
              <a:rPr lang="sl-SI" dirty="0"/>
              <a:t>2. Ko si poslušal druge, kaj najbolj odmeva?</a:t>
            </a:r>
          </a:p>
          <a:p>
            <a:pPr marL="457200" lvl="1" indent="0">
              <a:buNone/>
            </a:pPr>
            <a:endParaRPr lang="sl-SI" dirty="0"/>
          </a:p>
          <a:p>
            <a:r>
              <a:rPr lang="sl-SI" b="1" i="1" dirty="0"/>
              <a:t>Tretji krog (5 minut)</a:t>
            </a:r>
            <a:endParaRPr lang="sl-SI" dirty="0"/>
          </a:p>
          <a:p>
            <a:pPr lvl="1"/>
            <a:r>
              <a:rPr lang="sl-SI" dirty="0"/>
              <a:t>3. Izmed slišanega izberi tri pomembne stvari in jih zapiši</a:t>
            </a:r>
          </a:p>
          <a:p>
            <a:endParaRPr lang="sl-SI" dirty="0"/>
          </a:p>
        </p:txBody>
      </p:sp>
    </p:spTree>
    <p:extLst>
      <p:ext uri="{BB962C8B-B14F-4D97-AF65-F5344CB8AC3E}">
        <p14:creationId xmlns:p14="http://schemas.microsoft.com/office/powerpoint/2010/main" val="192371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Slika 4" descr="Slika, ki vsebuje besede simbol, leseno, zaprt prostor&#10;&#10;Vsebina, ustvarjena z UI, morda ni pravilna.">
            <a:extLst>
              <a:ext uri="{FF2B5EF4-FFF2-40B4-BE49-F238E27FC236}">
                <a16:creationId xmlns:a16="http://schemas.microsoft.com/office/drawing/2014/main" id="{27D5DA35-0683-3927-5C25-3D72DDE2EC02}"/>
              </a:ext>
            </a:extLst>
          </p:cNvPr>
          <p:cNvPicPr>
            <a:picLocks noChangeAspect="1"/>
          </p:cNvPicPr>
          <p:nvPr/>
        </p:nvPicPr>
        <p:blipFill>
          <a:blip r:embed="rId2"/>
          <a:srcRect r="19428" b="1"/>
          <a:stretch>
            <a:fillRect/>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Naslov 1">
            <a:extLst>
              <a:ext uri="{FF2B5EF4-FFF2-40B4-BE49-F238E27FC236}">
                <a16:creationId xmlns:a16="http://schemas.microsoft.com/office/drawing/2014/main" id="{3884664E-DB1D-C82A-7202-3BEBFC00E02C}"/>
              </a:ext>
            </a:extLst>
          </p:cNvPr>
          <p:cNvSpPr>
            <a:spLocks noGrp="1"/>
          </p:cNvSpPr>
          <p:nvPr>
            <p:ph type="title"/>
          </p:nvPr>
        </p:nvSpPr>
        <p:spPr>
          <a:xfrm>
            <a:off x="1000939" y="3650979"/>
            <a:ext cx="3851123" cy="1320800"/>
          </a:xfrm>
        </p:spPr>
        <p:txBody>
          <a:bodyPr>
            <a:normAutofit fontScale="90000"/>
          </a:bodyPr>
          <a:lstStyle/>
          <a:p>
            <a:r>
              <a:rPr lang="sl-SI" b="1" dirty="0"/>
              <a:t>Desetka … ki je bil krščen v Jordanu</a:t>
            </a:r>
            <a:br>
              <a:rPr lang="sl-SI" dirty="0"/>
            </a:br>
            <a:endParaRPr lang="sl-SI" dirty="0"/>
          </a:p>
        </p:txBody>
      </p:sp>
      <p:cxnSp>
        <p:nvCxnSpPr>
          <p:cNvPr id="10" name="Straight Connector 9">
            <a:extLst>
              <a:ext uri="{FF2B5EF4-FFF2-40B4-BE49-F238E27FC236}">
                <a16:creationId xmlns:a16="http://schemas.microsoft.com/office/drawing/2014/main" id="{64FA5DFF-7FE6-4855-84E6-DFA78EE978B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2AFD8CBA-54A3-4363-991B-B9C631BBFA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3F088236-D655-4F88-B238-E167623580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16" name="Rectangle 25">
            <a:extLst>
              <a:ext uri="{FF2B5EF4-FFF2-40B4-BE49-F238E27FC236}">
                <a16:creationId xmlns:a16="http://schemas.microsoft.com/office/drawing/2014/main" id="{3DAC0C92-199E-475C-9390-119A9B027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18" name="Isosceles Triangle 24">
            <a:extLst>
              <a:ext uri="{FF2B5EF4-FFF2-40B4-BE49-F238E27FC236}">
                <a16:creationId xmlns:a16="http://schemas.microsoft.com/office/drawing/2014/main" id="{C4CFB339-0ED8-4FE2-9EF1-6D1375B849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0" name="Rectangle 27">
            <a:extLst>
              <a:ext uri="{FF2B5EF4-FFF2-40B4-BE49-F238E27FC236}">
                <a16:creationId xmlns:a16="http://schemas.microsoft.com/office/drawing/2014/main" id="{31896C80-2069-4431-9C19-83B9137344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2" name="Rectangle 28">
            <a:extLst>
              <a:ext uri="{FF2B5EF4-FFF2-40B4-BE49-F238E27FC236}">
                <a16:creationId xmlns:a16="http://schemas.microsoft.com/office/drawing/2014/main" id="{BF120A21-0841-4823-B0C4-28AEBCEF9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4" name="Rectangle 29">
            <a:extLst>
              <a:ext uri="{FF2B5EF4-FFF2-40B4-BE49-F238E27FC236}">
                <a16:creationId xmlns:a16="http://schemas.microsoft.com/office/drawing/2014/main" id="{DBB05BAE-BBD3-4289-899F-A6851503C6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6" name="Isosceles Triangle 29">
            <a:extLst>
              <a:ext uri="{FF2B5EF4-FFF2-40B4-BE49-F238E27FC236}">
                <a16:creationId xmlns:a16="http://schemas.microsoft.com/office/drawing/2014/main" id="{9874D11C-36F5-4BBE-A490-019A54E953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Tree>
    <p:extLst>
      <p:ext uri="{BB962C8B-B14F-4D97-AF65-F5344CB8AC3E}">
        <p14:creationId xmlns:p14="http://schemas.microsoft.com/office/powerpoint/2010/main" val="3469636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4FFD1CEA-0022-71B9-CFAB-15A5BA86E999}"/>
              </a:ext>
            </a:extLst>
          </p:cNvPr>
          <p:cNvSpPr>
            <a:spLocks noGrp="1"/>
          </p:cNvSpPr>
          <p:nvPr>
            <p:ph idx="1"/>
          </p:nvPr>
        </p:nvSpPr>
        <p:spPr>
          <a:xfrm>
            <a:off x="609828" y="528170"/>
            <a:ext cx="8613952" cy="6087421"/>
          </a:xfrm>
        </p:spPr>
        <p:txBody>
          <a:bodyPr>
            <a:normAutofit fontScale="92500" lnSpcReduction="10000"/>
          </a:bodyPr>
          <a:lstStyle/>
          <a:p>
            <a:pPr algn="just"/>
            <a:r>
              <a:rPr lang="sl-SI" sz="2000" b="1" dirty="0"/>
              <a:t>Vsi: Gospod je moj pastir, nič mi ne manjka. Na zelenih pašnikih mi daje ležišče; k vodam počitka me vodi. Mojo dušo poživlja, vodi me po pravih stezah zaradi svojega imena. (</a:t>
            </a:r>
            <a:r>
              <a:rPr lang="sl-SI" sz="2000" b="1" dirty="0" err="1"/>
              <a:t>Ps</a:t>
            </a:r>
            <a:r>
              <a:rPr lang="sl-SI" sz="2000" b="1" dirty="0"/>
              <a:t> 23,1-3)</a:t>
            </a:r>
          </a:p>
          <a:p>
            <a:pPr algn="just"/>
            <a:endParaRPr lang="sl-SI" sz="2000" b="1" dirty="0"/>
          </a:p>
          <a:p>
            <a:pPr algn="just"/>
            <a:r>
              <a:rPr lang="sl-SI" sz="2000" dirty="0"/>
              <a:t>1. Nebeški Oče, duhovnike in vse pastoralne delavce izročamo v tvoje varstvo. Okrepi jih pri njihovem poslanstvu, napolni jih, ko se bodo utrudili, in jih zaščiti pred vsako nevarnostjo. Naj hodijo v tvojem miru in naj bodo luč tistim, ki jim služijo. Amen.</a:t>
            </a:r>
          </a:p>
          <a:p>
            <a:pPr algn="just"/>
            <a:endParaRPr lang="sl-SI" sz="2000" dirty="0"/>
          </a:p>
          <a:p>
            <a:pPr algn="just"/>
            <a:r>
              <a:rPr lang="sl-SI" sz="2000" b="1" dirty="0"/>
              <a:t>Vsi: Bodite krepki in pogumni; ne bojte se in ne trepetajte pred njimi! Kajti Gospod, tvoj Bog, hodi s teboj; ne bo te pustil samega in ne bo te zapustil. (5 </a:t>
            </a:r>
            <a:r>
              <a:rPr lang="sl-SI" sz="2000" b="1" dirty="0" err="1"/>
              <a:t>Mz</a:t>
            </a:r>
            <a:r>
              <a:rPr lang="sl-SI" sz="2000" b="1" dirty="0"/>
              <a:t> 31,6)</a:t>
            </a:r>
          </a:p>
          <a:p>
            <a:pPr algn="just"/>
            <a:endParaRPr lang="sl-SI" sz="2000" b="1" dirty="0"/>
          </a:p>
          <a:p>
            <a:pPr algn="just"/>
            <a:r>
              <a:rPr lang="sl-SI" sz="2000" dirty="0"/>
              <a:t>2. Gospod, daj našim duhovnikom in pastoralnim delavcem  pogum, ko se soočajo z negotovostjo. Bodi njihov ščit v trenutkih nevarnosti in njihova moč v trenutkih strahu. Naj vedno vedo, da hodiš ob njih. Amen.</a:t>
            </a:r>
          </a:p>
          <a:p>
            <a:pPr algn="just"/>
            <a:endParaRPr lang="sl-SI" sz="2000" dirty="0"/>
          </a:p>
          <a:p>
            <a:pPr algn="just"/>
            <a:r>
              <a:rPr lang="sl-SI" sz="2000" b="1" dirty="0"/>
              <a:t>Vsi: Toda Gospod je zvest in vas bo utrdil in obvaroval pred hudobijo. (2 </a:t>
            </a:r>
            <a:r>
              <a:rPr lang="sl-SI" sz="2000" b="1" dirty="0" err="1"/>
              <a:t>Tes</a:t>
            </a:r>
            <a:r>
              <a:rPr lang="sl-SI" sz="2000" b="1" dirty="0"/>
              <a:t> 3,3)</a:t>
            </a:r>
          </a:p>
          <a:p>
            <a:endParaRPr lang="sl-SI" sz="2000" b="1" dirty="0"/>
          </a:p>
          <a:p>
            <a:endParaRPr lang="sl-SI" dirty="0"/>
          </a:p>
          <a:p>
            <a:endParaRPr lang="sl-SI" dirty="0"/>
          </a:p>
        </p:txBody>
      </p:sp>
    </p:spTree>
    <p:extLst>
      <p:ext uri="{BB962C8B-B14F-4D97-AF65-F5344CB8AC3E}">
        <p14:creationId xmlns:p14="http://schemas.microsoft.com/office/powerpoint/2010/main" val="570845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EB1A96-3FDE-D8F5-05CE-6D39258EEFC2}"/>
            </a:ext>
          </a:extLst>
        </p:cNvPr>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84D293F9-6BB3-105D-599A-BACB098D0AD4}"/>
              </a:ext>
            </a:extLst>
          </p:cNvPr>
          <p:cNvSpPr>
            <a:spLocks noGrp="1"/>
          </p:cNvSpPr>
          <p:nvPr>
            <p:ph idx="1"/>
          </p:nvPr>
        </p:nvSpPr>
        <p:spPr>
          <a:xfrm>
            <a:off x="609828" y="528170"/>
            <a:ext cx="8613952" cy="6087421"/>
          </a:xfrm>
        </p:spPr>
        <p:txBody>
          <a:bodyPr>
            <a:normAutofit/>
          </a:bodyPr>
          <a:lstStyle/>
          <a:p>
            <a:pPr algn="just"/>
            <a:r>
              <a:rPr lang="sl-SI" sz="2000" dirty="0"/>
              <a:t>3. Vsemogočni Bog, prosimo te, naj nad našimi duhovniki in pastoralnimi delavci bdi tvoja varna roka. Varuj njihove misli, srca, duše in telesa pred vsako škodo. Reši jih nevarnosti in jim daj modrost, da bodo Cerkev vodili z ljubeznijo in vero. Amen.</a:t>
            </a:r>
          </a:p>
          <a:p>
            <a:pPr algn="just"/>
            <a:endParaRPr lang="sl-SI" sz="2000" b="1" dirty="0"/>
          </a:p>
          <a:p>
            <a:pPr algn="just"/>
            <a:r>
              <a:rPr lang="sl-SI" sz="2000" b="1" dirty="0"/>
              <a:t>Vsi: Mir vam zapuščam, svoj mir vam dajem. Ne dajem vam ga, kakor daje svet. Vaše srce naj se ne vznemirja in ne plaši. (</a:t>
            </a:r>
            <a:r>
              <a:rPr lang="sl-SI" sz="2000" b="1" dirty="0" err="1"/>
              <a:t>Jn</a:t>
            </a:r>
            <a:r>
              <a:rPr lang="sl-SI" sz="2000" b="1" dirty="0"/>
              <a:t> 14,27)</a:t>
            </a:r>
          </a:p>
          <a:p>
            <a:pPr algn="just"/>
            <a:endParaRPr lang="sl-SI" sz="2000" b="1" dirty="0"/>
          </a:p>
          <a:p>
            <a:pPr algn="just"/>
            <a:r>
              <a:rPr lang="sl-SI" sz="2000" dirty="0"/>
              <a:t>4. Gospod Jezus, napolni srca naših duhovnikov in pastoralnih delavcev s svojim mirom. Ko je svet okoli njih v težavah, naj najdejo moč v tebi. Umiri njihove skrbi, prenovi njihovo dušo in naj vedno najdejo mir v tvoji ljubezni. Amen.</a:t>
            </a:r>
          </a:p>
          <a:p>
            <a:pPr algn="just"/>
            <a:endParaRPr lang="sl-SI" sz="2000" b="1" dirty="0"/>
          </a:p>
          <a:p>
            <a:pPr algn="just"/>
            <a:r>
              <a:rPr lang="sl-SI" sz="2000" b="1" dirty="0"/>
              <a:t>Vsi: Gospod bo varoval tvoje odhajanje in prihajanje, od zdaj in do večnosti. (</a:t>
            </a:r>
            <a:r>
              <a:rPr lang="sl-SI" sz="2000" b="1" dirty="0" err="1"/>
              <a:t>Ps</a:t>
            </a:r>
            <a:r>
              <a:rPr lang="sl-SI" sz="2000" b="1" dirty="0"/>
              <a:t> 121,8)</a:t>
            </a:r>
          </a:p>
          <a:p>
            <a:endParaRPr lang="sl-SI" sz="2000" b="1" dirty="0"/>
          </a:p>
          <a:p>
            <a:endParaRPr lang="sl-SI" dirty="0"/>
          </a:p>
          <a:p>
            <a:endParaRPr lang="sl-SI" dirty="0"/>
          </a:p>
        </p:txBody>
      </p:sp>
    </p:spTree>
    <p:extLst>
      <p:ext uri="{BB962C8B-B14F-4D97-AF65-F5344CB8AC3E}">
        <p14:creationId xmlns:p14="http://schemas.microsoft.com/office/powerpoint/2010/main" val="2327426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247DE3-CDFA-1C0E-302E-86E125FC9DF9}"/>
            </a:ext>
          </a:extLst>
        </p:cNvPr>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74D28C87-409C-2163-6BA1-1AA819222F25}"/>
              </a:ext>
            </a:extLst>
          </p:cNvPr>
          <p:cNvSpPr>
            <a:spLocks noGrp="1"/>
          </p:cNvSpPr>
          <p:nvPr>
            <p:ph idx="1"/>
          </p:nvPr>
        </p:nvSpPr>
        <p:spPr>
          <a:xfrm>
            <a:off x="609828" y="528170"/>
            <a:ext cx="8613952" cy="6087421"/>
          </a:xfrm>
        </p:spPr>
        <p:txBody>
          <a:bodyPr>
            <a:normAutofit/>
          </a:bodyPr>
          <a:lstStyle/>
          <a:p>
            <a:pPr algn="just"/>
            <a:r>
              <a:rPr lang="sl-SI" sz="2000" dirty="0"/>
              <a:t>5. Oče, pazi na duhovnike in pastoralne delavce, ki potujejo, da bi razširjali tvojo besedo, še posebej pazi na tiste, ki se nahajajo na nevarnih območjih. Varuj jih na njihovih poteh in jih nepoškodovane pripelji k nam domov. Naj vedno čutijo tvojo prisotnost, ki jih vodi. Amen.</a:t>
            </a:r>
          </a:p>
          <a:p>
            <a:pPr algn="just"/>
            <a:endParaRPr lang="sl-SI" sz="2000" dirty="0"/>
          </a:p>
          <a:p>
            <a:pPr marL="0" indent="0" algn="just">
              <a:buNone/>
            </a:pPr>
            <a:r>
              <a:rPr lang="sl-SI" sz="2000" b="1" dirty="0"/>
              <a:t>Vsi skupaj:</a:t>
            </a:r>
          </a:p>
          <a:p>
            <a:pPr marL="0" indent="0" algn="just">
              <a:buNone/>
            </a:pPr>
            <a:r>
              <a:rPr lang="sl-SI" sz="2000" b="1" dirty="0"/>
              <a:t>Dobri Bog,</a:t>
            </a:r>
          </a:p>
          <a:p>
            <a:pPr marL="0" indent="0" algn="just">
              <a:buNone/>
            </a:pPr>
            <a:r>
              <a:rPr lang="sl-SI" sz="2000" b="1" dirty="0"/>
              <a:t>pred nami je za naše župnije pomemben dogodek, dan, ko bomo izbirali člane župnijskih pastoralnih svetov. Pomagaj nam, da bomo v svojih bratih in sestrah po navdihu Svetega Duha prepoznali tiste, ki bodo to nalogo v naši župniji opravljali najbolje in jo bodo sprejeli z odprtim srcem in odgovornostjo. Pomagaj nam, da jim bomo tudi vsi ostali župljani pri tem odgovornem delu, vsak po svojih močeh, pomagali s svojimi darovi, in bomo tako skupaj skrbeli za bogato življenje naših župnij. Amen.</a:t>
            </a:r>
          </a:p>
          <a:p>
            <a:endParaRPr lang="sl-SI" sz="2000" b="1" dirty="0"/>
          </a:p>
          <a:p>
            <a:endParaRPr lang="sl-SI" dirty="0"/>
          </a:p>
          <a:p>
            <a:endParaRPr lang="sl-SI" dirty="0"/>
          </a:p>
        </p:txBody>
      </p:sp>
    </p:spTree>
    <p:extLst>
      <p:ext uri="{BB962C8B-B14F-4D97-AF65-F5344CB8AC3E}">
        <p14:creationId xmlns:p14="http://schemas.microsoft.com/office/powerpoint/2010/main" val="1241065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529CC72-331D-18B0-CD7C-C2ECA89F8577}"/>
            </a:ext>
          </a:extLst>
        </p:cNvPr>
        <p:cNvGrpSpPr/>
        <p:nvPr/>
      </p:nvGrpSpPr>
      <p:grpSpPr>
        <a:xfrm>
          <a:off x="0" y="0"/>
          <a:ext cx="0" cy="0"/>
          <a:chOff x="0" y="0"/>
          <a:chExt cx="0" cy="0"/>
        </a:xfrm>
      </p:grpSpPr>
      <p:pic>
        <p:nvPicPr>
          <p:cNvPr id="8" name="Slika 7">
            <a:extLst>
              <a:ext uri="{FF2B5EF4-FFF2-40B4-BE49-F238E27FC236}">
                <a16:creationId xmlns:a16="http://schemas.microsoft.com/office/drawing/2014/main" id="{2C80412C-B0C5-FF3B-D494-C005953779DA}"/>
              </a:ext>
            </a:extLst>
          </p:cNvPr>
          <p:cNvPicPr>
            <a:picLocks noChangeAspect="1"/>
          </p:cNvPicPr>
          <p:nvPr/>
        </p:nvPicPr>
        <p:blipFill>
          <a:blip r:embed="rId2"/>
          <a:srcRect r="19428" b="1"/>
          <a:stretch>
            <a:fillRect/>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3" name="Označba mesta vsebine 2">
            <a:extLst>
              <a:ext uri="{FF2B5EF4-FFF2-40B4-BE49-F238E27FC236}">
                <a16:creationId xmlns:a16="http://schemas.microsoft.com/office/drawing/2014/main" id="{993DEF73-1387-2AA8-ED70-20F953804240}"/>
              </a:ext>
            </a:extLst>
          </p:cNvPr>
          <p:cNvSpPr>
            <a:spLocks noGrp="1"/>
          </p:cNvSpPr>
          <p:nvPr>
            <p:ph idx="1"/>
          </p:nvPr>
        </p:nvSpPr>
        <p:spPr>
          <a:xfrm>
            <a:off x="503458" y="1467627"/>
            <a:ext cx="4404312" cy="5861154"/>
          </a:xfrm>
        </p:spPr>
        <p:txBody>
          <a:bodyPr>
            <a:normAutofit/>
          </a:bodyPr>
          <a:lstStyle/>
          <a:p>
            <a:pPr algn="just">
              <a:lnSpc>
                <a:spcPct val="90000"/>
              </a:lnSpc>
            </a:pPr>
            <a:r>
              <a:rPr lang="sl-SI" sz="2000" dirty="0"/>
              <a:t>Voditelj: </a:t>
            </a:r>
          </a:p>
          <a:p>
            <a:pPr marL="0" indent="0" algn="just">
              <a:lnSpc>
                <a:spcPct val="90000"/>
              </a:lnSpc>
              <a:buNone/>
            </a:pPr>
            <a:r>
              <a:rPr lang="sl-SI" sz="2000" dirty="0"/>
              <a:t>Vsemogočni večni Bog, po tebi goreče hrepenijo človeška srca; v tem letu milosti se dobrotno ozri na svoje romarsko ljudstvo, da bo združeno s Kristusom, skalo odrešenja, v veselju doseglo cilj svojega upanja. Po našem Gospodu Jezusu Kristusu, tvojem Sinu, ki s teboj v občestvu Svetega Duha živi in kraljuje vekomaj. </a:t>
            </a:r>
          </a:p>
          <a:p>
            <a:pPr marL="0" indent="0" algn="just">
              <a:lnSpc>
                <a:spcPct val="90000"/>
              </a:lnSpc>
              <a:buNone/>
            </a:pPr>
            <a:endParaRPr lang="sl-SI" sz="2000" dirty="0"/>
          </a:p>
          <a:p>
            <a:pPr algn="just">
              <a:lnSpc>
                <a:spcPct val="90000"/>
              </a:lnSpc>
            </a:pPr>
            <a:r>
              <a:rPr lang="sl-SI" sz="2000" b="1" dirty="0"/>
              <a:t>Vsi: Amen</a:t>
            </a:r>
          </a:p>
          <a:p>
            <a:pPr>
              <a:lnSpc>
                <a:spcPct val="90000"/>
              </a:lnSpc>
            </a:pPr>
            <a:endParaRPr lang="sl-SI" b="1" dirty="0"/>
          </a:p>
          <a:p>
            <a:pPr>
              <a:lnSpc>
                <a:spcPct val="90000"/>
              </a:lnSpc>
            </a:pPr>
            <a:endParaRPr lang="sl-SI" dirty="0"/>
          </a:p>
          <a:p>
            <a:pPr>
              <a:lnSpc>
                <a:spcPct val="90000"/>
              </a:lnSpc>
            </a:pPr>
            <a:endParaRPr lang="sl-SI" dirty="0"/>
          </a:p>
        </p:txBody>
      </p:sp>
      <p:cxnSp>
        <p:nvCxnSpPr>
          <p:cNvPr id="13" name="Straight Connector 12">
            <a:extLst>
              <a:ext uri="{FF2B5EF4-FFF2-40B4-BE49-F238E27FC236}">
                <a16:creationId xmlns:a16="http://schemas.microsoft.com/office/drawing/2014/main" id="{64FA5DFF-7FE6-4855-84E6-DFA78EE978B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2AFD8CBA-54A3-4363-991B-B9C631BBFA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7" name="Rectangle 23">
            <a:extLst>
              <a:ext uri="{FF2B5EF4-FFF2-40B4-BE49-F238E27FC236}">
                <a16:creationId xmlns:a16="http://schemas.microsoft.com/office/drawing/2014/main" id="{3F088236-D655-4F88-B238-E167623580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19" name="Rectangle 25">
            <a:extLst>
              <a:ext uri="{FF2B5EF4-FFF2-40B4-BE49-F238E27FC236}">
                <a16:creationId xmlns:a16="http://schemas.microsoft.com/office/drawing/2014/main" id="{3DAC0C92-199E-475C-9390-119A9B027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1" name="Isosceles Triangle 24">
            <a:extLst>
              <a:ext uri="{FF2B5EF4-FFF2-40B4-BE49-F238E27FC236}">
                <a16:creationId xmlns:a16="http://schemas.microsoft.com/office/drawing/2014/main" id="{C4CFB339-0ED8-4FE2-9EF1-6D1375B849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3" name="Rectangle 27">
            <a:extLst>
              <a:ext uri="{FF2B5EF4-FFF2-40B4-BE49-F238E27FC236}">
                <a16:creationId xmlns:a16="http://schemas.microsoft.com/office/drawing/2014/main" id="{31896C80-2069-4431-9C19-83B9137344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5" name="Rectangle 28">
            <a:extLst>
              <a:ext uri="{FF2B5EF4-FFF2-40B4-BE49-F238E27FC236}">
                <a16:creationId xmlns:a16="http://schemas.microsoft.com/office/drawing/2014/main" id="{BF120A21-0841-4823-B0C4-28AEBCEF9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7" name="Rectangle 29">
            <a:extLst>
              <a:ext uri="{FF2B5EF4-FFF2-40B4-BE49-F238E27FC236}">
                <a16:creationId xmlns:a16="http://schemas.microsoft.com/office/drawing/2014/main" id="{DBB05BAE-BBD3-4289-899F-A6851503C6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
        <p:nvSpPr>
          <p:cNvPr id="29" name="Isosceles Triangle 29">
            <a:extLst>
              <a:ext uri="{FF2B5EF4-FFF2-40B4-BE49-F238E27FC236}">
                <a16:creationId xmlns:a16="http://schemas.microsoft.com/office/drawing/2014/main" id="{9874D11C-36F5-4BBE-A490-019A54E953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l-SI"/>
          </a:p>
        </p:txBody>
      </p:sp>
    </p:spTree>
    <p:extLst>
      <p:ext uri="{BB962C8B-B14F-4D97-AF65-F5344CB8AC3E}">
        <p14:creationId xmlns:p14="http://schemas.microsoft.com/office/powerpoint/2010/main" val="3857419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8924AA3-3BA5-8250-FDB3-7AA9CE9E8647}"/>
              </a:ext>
            </a:extLst>
          </p:cNvPr>
          <p:cNvSpPr>
            <a:spLocks noGrp="1"/>
          </p:cNvSpPr>
          <p:nvPr>
            <p:ph type="title"/>
          </p:nvPr>
        </p:nvSpPr>
        <p:spPr/>
        <p:txBody>
          <a:bodyPr/>
          <a:lstStyle/>
          <a:p>
            <a:r>
              <a:rPr lang="sl-SI" b="1" dirty="0"/>
              <a:t>Ob izteku mandata</a:t>
            </a:r>
            <a:br>
              <a:rPr lang="sl-SI" dirty="0"/>
            </a:br>
            <a:endParaRPr lang="sl-SI" dirty="0"/>
          </a:p>
        </p:txBody>
      </p:sp>
      <p:sp>
        <p:nvSpPr>
          <p:cNvPr id="3" name="Označba mesta vsebine 2">
            <a:extLst>
              <a:ext uri="{FF2B5EF4-FFF2-40B4-BE49-F238E27FC236}">
                <a16:creationId xmlns:a16="http://schemas.microsoft.com/office/drawing/2014/main" id="{470D4006-1CB2-51D9-30B8-5F9B11148955}"/>
              </a:ext>
            </a:extLst>
          </p:cNvPr>
          <p:cNvSpPr>
            <a:spLocks noGrp="1"/>
          </p:cNvSpPr>
          <p:nvPr>
            <p:ph idx="1"/>
          </p:nvPr>
        </p:nvSpPr>
        <p:spPr>
          <a:xfrm>
            <a:off x="677334" y="1930400"/>
            <a:ext cx="8596668" cy="3880773"/>
          </a:xfrm>
        </p:spPr>
        <p:txBody>
          <a:bodyPr/>
          <a:lstStyle/>
          <a:p>
            <a:pPr marL="0" indent="0" algn="just">
              <a:buNone/>
            </a:pPr>
            <a:r>
              <a:rPr lang="sl-SI" sz="2000" dirty="0"/>
              <a:t>Petletni mandat župnijskih pastoralnih svetov (ŽPS), ki so delovali v obdobju 2021–2026, se počasi zaključuje. Ob koncu mandata Cerkev v Sloveniji župnije spodbuja, da se ozrejo nazaj na prehojeno pot, izrazijo hvaležnost ter odgovorno pripravijo na izbor novih članov, ki bodo v naslednjih petih letih nadaljevali skupno poslanstvo.</a:t>
            </a:r>
          </a:p>
          <a:p>
            <a:endParaRPr lang="sl-SI" dirty="0"/>
          </a:p>
        </p:txBody>
      </p:sp>
    </p:spTree>
    <p:extLst>
      <p:ext uri="{BB962C8B-B14F-4D97-AF65-F5344CB8AC3E}">
        <p14:creationId xmlns:p14="http://schemas.microsoft.com/office/powerpoint/2010/main" val="2610416820"/>
      </p:ext>
    </p:extLst>
  </p:cSld>
  <p:clrMapOvr>
    <a:masterClrMapping/>
  </p:clrMapOvr>
</p:sld>
</file>

<file path=ppt/theme/theme1.xml><?xml version="1.0" encoding="utf-8"?>
<a:theme xmlns:a="http://schemas.openxmlformats.org/drawingml/2006/main" name="Gladko">
  <a:themeElements>
    <a:clrScheme name="Office 2013–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328</TotalTime>
  <Words>3826</Words>
  <Application>Microsoft Office PowerPoint</Application>
  <PresentationFormat>Širokozaslonsko</PresentationFormat>
  <Paragraphs>239</Paragraphs>
  <Slides>39</Slides>
  <Notes>0</Notes>
  <HiddenSlides>0</HiddenSlides>
  <MMClips>0</MMClips>
  <ScaleCrop>false</ScaleCrop>
  <HeadingPairs>
    <vt:vector size="6" baseType="variant">
      <vt:variant>
        <vt:lpstr>Uporabljene pisave</vt:lpstr>
      </vt:variant>
      <vt:variant>
        <vt:i4>3</vt:i4>
      </vt:variant>
      <vt:variant>
        <vt:lpstr>Tema</vt:lpstr>
      </vt:variant>
      <vt:variant>
        <vt:i4>1</vt:i4>
      </vt:variant>
      <vt:variant>
        <vt:lpstr>Naslovi diapozitivov</vt:lpstr>
      </vt:variant>
      <vt:variant>
        <vt:i4>39</vt:i4>
      </vt:variant>
    </vt:vector>
  </HeadingPairs>
  <TitlesOfParts>
    <vt:vector size="43" baseType="lpstr">
      <vt:lpstr>Arial</vt:lpstr>
      <vt:lpstr>Trebuchet MS</vt:lpstr>
      <vt:lpstr>Wingdings 3</vt:lpstr>
      <vt:lpstr>Gladko</vt:lpstr>
      <vt:lpstr>SREČANJE TAJNIKOV  ŽPS 2026  Vipava, 17. 1. 2026 ob 9.00</vt:lpstr>
      <vt:lpstr>Dnevni red</vt:lpstr>
      <vt:lpstr>MOLITEV</vt:lpstr>
      <vt:lpstr>Desetka … ki je bil krščen v Jordanu </vt:lpstr>
      <vt:lpstr>PowerPointova predstavitev</vt:lpstr>
      <vt:lpstr>PowerPointova predstavitev</vt:lpstr>
      <vt:lpstr>PowerPointova predstavitev</vt:lpstr>
      <vt:lpstr>PowerPointova predstavitev</vt:lpstr>
      <vt:lpstr>Ob izteku mandata </vt:lpstr>
      <vt:lpstr>1. ŽPS kot posvetovalno in delovno središče župnije </vt:lpstr>
      <vt:lpstr>2. Čas hvaležnosti za opravljeno delo </vt:lpstr>
      <vt:lpstr>3. Pregled dela – ključ za nadaljnje  pastoralno načrtovanje </vt:lpstr>
      <vt:lpstr>4. Prenos poslanstva na nove člane </vt:lpstr>
      <vt:lpstr>5. Usmeritve za izbor novih članov ŽPS </vt:lpstr>
      <vt:lpstr>6. Pastoralna priložnost za nov začetek </vt:lpstr>
      <vt:lpstr>7. Smernice, ki so nam lahko v pomoč pri izbiri novih članov župnijskega pastoralnega sveta:  </vt:lpstr>
      <vt:lpstr>8.  Navodila članom komisije za izbiro članov ŽPS s kandidatno listo </vt:lpstr>
      <vt:lpstr>9. Navodila članom komisije za izbiro članov ŽPS brez kandidatne liste </vt:lpstr>
      <vt:lpstr>10. Potrditev </vt:lpstr>
      <vt:lpstr>Župnijski gospodarski svet</vt:lpstr>
      <vt:lpstr>Sestava ŽGS </vt:lpstr>
      <vt:lpstr>Predsedovanje ŽGS </vt:lpstr>
      <vt:lpstr>Naloge ŽGS </vt:lpstr>
      <vt:lpstr>Pristojnosti ŽGS </vt:lpstr>
      <vt:lpstr>Seje sveta ŽGS</vt:lpstr>
      <vt:lpstr>Izpraznjena mesta v ŽGS</vt:lpstr>
      <vt:lpstr>Finančni obračun</vt:lpstr>
      <vt:lpstr>Obveščanje in zahteve</vt:lpstr>
      <vt:lpstr>KAKO NAJTI SODELAVCE</vt:lpstr>
      <vt:lpstr>KAKO NAJTI SODELAVCE</vt:lpstr>
      <vt:lpstr>KAKO NAJTI SODELAVCE</vt:lpstr>
      <vt:lpstr>KAKO NAJTI SODELAVCE</vt:lpstr>
      <vt:lpstr>KAKO NAJTI SODELAVCE</vt:lpstr>
      <vt:lpstr>Pot župnijske skupnosti po sinodi</vt:lpstr>
      <vt:lpstr>Pot župnijske skupnosti po sinodi</vt:lpstr>
      <vt:lpstr>Verniki si želijo lepih bogoslužij</vt:lpstr>
      <vt:lpstr>Sodelovanje duhovnikov in laikov</vt:lpstr>
      <vt:lpstr>Vloga kristjanov danes </vt:lpstr>
      <vt:lpstr>Vprašanja za pogovor v skupinah – pogovor v Duhu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Leon Senica</dc:creator>
  <cp:lastModifiedBy>Leon Senica</cp:lastModifiedBy>
  <cp:revision>8</cp:revision>
  <dcterms:created xsi:type="dcterms:W3CDTF">2026-01-16T08:09:45Z</dcterms:created>
  <dcterms:modified xsi:type="dcterms:W3CDTF">2026-01-16T13:38:07Z</dcterms:modified>
</cp:coreProperties>
</file>